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6" r:id="rId3"/>
    <p:sldId id="257" r:id="rId4"/>
    <p:sldId id="258" r:id="rId5"/>
    <p:sldId id="259" r:id="rId6"/>
    <p:sldId id="260" r:id="rId7"/>
    <p:sldId id="261" r:id="rId8"/>
    <p:sldId id="262" r:id="rId9"/>
    <p:sldId id="267" r:id="rId10"/>
    <p:sldId id="265" r:id="rId11"/>
    <p:sldId id="264" r:id="rId12"/>
    <p:sldId id="263" r:id="rId13"/>
    <p:sldId id="274" r:id="rId14"/>
    <p:sldId id="269" r:id="rId15"/>
    <p:sldId id="273" r:id="rId16"/>
    <p:sldId id="272" r:id="rId17"/>
    <p:sldId id="276" r:id="rId18"/>
    <p:sldId id="277" r:id="rId19"/>
    <p:sldId id="285" r:id="rId20"/>
    <p:sldId id="268" r:id="rId21"/>
    <p:sldId id="283" r:id="rId22"/>
    <p:sldId id="284" r:id="rId23"/>
    <p:sldId id="280" r:id="rId24"/>
    <p:sldId id="275" r:id="rId25"/>
    <p:sldId id="270" r:id="rId26"/>
    <p:sldId id="278" r:id="rId27"/>
    <p:sldId id="271" r:id="rId28"/>
    <p:sldId id="279" r:id="rId29"/>
    <p:sldId id="282"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9" autoAdjust="0"/>
    <p:restoredTop sz="94660"/>
  </p:normalViewPr>
  <p:slideViewPr>
    <p:cSldViewPr snapToGrid="0" showGuides="1">
      <p:cViewPr varScale="1">
        <p:scale>
          <a:sx n="79" d="100"/>
          <a:sy n="79" d="100"/>
        </p:scale>
        <p:origin x="54" y="360"/>
      </p:cViewPr>
      <p:guideLst>
        <p:guide orient="horz" pos="4032"/>
        <p:guide pos="3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9D726-13FD-447A-99E0-6D0B0A4B9C5A}"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9FA58-8B7D-4D9B-A30B-A526669AC491}" type="slidenum">
              <a:rPr lang="en-US" smtClean="0"/>
              <a:t>‹#›</a:t>
            </a:fld>
            <a:endParaRPr lang="en-US"/>
          </a:p>
        </p:txBody>
      </p:sp>
    </p:spTree>
    <p:extLst>
      <p:ext uri="{BB962C8B-B14F-4D97-AF65-F5344CB8AC3E}">
        <p14:creationId xmlns:p14="http://schemas.microsoft.com/office/powerpoint/2010/main" val="199786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9FA58-8B7D-4D9B-A30B-A526669AC491}" type="slidenum">
              <a:rPr lang="en-US" smtClean="0"/>
              <a:t>4</a:t>
            </a:fld>
            <a:endParaRPr lang="en-US"/>
          </a:p>
        </p:txBody>
      </p:sp>
    </p:spTree>
    <p:extLst>
      <p:ext uri="{BB962C8B-B14F-4D97-AF65-F5344CB8AC3E}">
        <p14:creationId xmlns:p14="http://schemas.microsoft.com/office/powerpoint/2010/main" val="239036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9FA58-8B7D-4D9B-A30B-A526669AC491}" type="slidenum">
              <a:rPr lang="en-US" smtClean="0"/>
              <a:t>8</a:t>
            </a:fld>
            <a:endParaRPr lang="en-US"/>
          </a:p>
        </p:txBody>
      </p:sp>
    </p:spTree>
    <p:extLst>
      <p:ext uri="{BB962C8B-B14F-4D97-AF65-F5344CB8AC3E}">
        <p14:creationId xmlns:p14="http://schemas.microsoft.com/office/powerpoint/2010/main" val="120254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5AAC-D378-6CA6-783C-7FBD1CEB3A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BB1C55-27A2-CF23-CCB6-DD367CE0FA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D4965-816D-0C45-E0DA-C2FB01F8E507}"/>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5" name="Footer Placeholder 4">
            <a:extLst>
              <a:ext uri="{FF2B5EF4-FFF2-40B4-BE49-F238E27FC236}">
                <a16:creationId xmlns:a16="http://schemas.microsoft.com/office/drawing/2014/main" id="{C8FC2F60-B5BF-5544-74CB-BCE71FCC8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B696E-929F-5CD0-C3A5-CB25769D932F}"/>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67146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EEEF-87BD-802B-C8EA-D9C0890BCC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F1BE9-4965-5E0C-4670-E1EC987423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AEC4A-D21C-7732-85EF-1B33B3B70714}"/>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5" name="Footer Placeholder 4">
            <a:extLst>
              <a:ext uri="{FF2B5EF4-FFF2-40B4-BE49-F238E27FC236}">
                <a16:creationId xmlns:a16="http://schemas.microsoft.com/office/drawing/2014/main" id="{D72D3AA9-8059-B6E7-22CB-9C9055CF0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1073B-7325-890D-7B88-240F393ED8C4}"/>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277389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40C64D-9C21-4E10-4E50-F3FB108F7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683859-EA96-81D2-A0C2-87DE3294BA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07815-C906-F2FB-5E51-E67DC5767B15}"/>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5" name="Footer Placeholder 4">
            <a:extLst>
              <a:ext uri="{FF2B5EF4-FFF2-40B4-BE49-F238E27FC236}">
                <a16:creationId xmlns:a16="http://schemas.microsoft.com/office/drawing/2014/main" id="{99367D3B-65C8-95CF-7681-208743F31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7696D-4E9D-E6B4-AA59-19D84429FE95}"/>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4802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36CB-DECB-FB2F-D013-874F4410D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F31DC-BAD8-60E5-515B-30507A2563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486C8-C482-4CD2-F182-01BECC501040}"/>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5" name="Footer Placeholder 4">
            <a:extLst>
              <a:ext uri="{FF2B5EF4-FFF2-40B4-BE49-F238E27FC236}">
                <a16:creationId xmlns:a16="http://schemas.microsoft.com/office/drawing/2014/main" id="{63260034-82E4-7959-C5BB-BABC976C8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FC671-C59E-DA62-F442-CFC6BB1476CD}"/>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151482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6E4C-E64D-B6E2-3ADB-9FF35FA16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57E73-F368-56B5-B6FD-45AAB7D721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2FD1F3-C85F-15A5-608B-2878F126114A}"/>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5" name="Footer Placeholder 4">
            <a:extLst>
              <a:ext uri="{FF2B5EF4-FFF2-40B4-BE49-F238E27FC236}">
                <a16:creationId xmlns:a16="http://schemas.microsoft.com/office/drawing/2014/main" id="{744B70AB-FDB4-1E4E-72D7-9BF798931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E5884-2659-8EDA-BBCD-0B4E13AAC1D9}"/>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261459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94B1-421D-CCB8-9BB9-4ECCE39A6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4AA46-79D2-E97A-34F3-01995E0400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14FDEC-A2C1-B7EF-9713-1A7C266C56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B1DBBA-6C3A-FF3A-AAC8-C46FCAE255E0}"/>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6" name="Footer Placeholder 5">
            <a:extLst>
              <a:ext uri="{FF2B5EF4-FFF2-40B4-BE49-F238E27FC236}">
                <a16:creationId xmlns:a16="http://schemas.microsoft.com/office/drawing/2014/main" id="{753E3077-448B-E306-BBBF-7640545949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BC2FE-3D62-9187-9D61-1050B0B5F71B}"/>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147605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6217-79EE-EB4B-656E-1D06BCC6D8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BFD634-6B32-2F2A-9CA2-3C98F5FC2A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8010A6-74B0-F1F2-B7EB-2D898804B0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3F9257-32BD-C2AA-11A5-9CE0CC3AD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9F34D9-1ED4-06C0-D7BA-DE1A0CC72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9006F1-700B-644C-2EE1-B35E0783CF2A}"/>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8" name="Footer Placeholder 7">
            <a:extLst>
              <a:ext uri="{FF2B5EF4-FFF2-40B4-BE49-F238E27FC236}">
                <a16:creationId xmlns:a16="http://schemas.microsoft.com/office/drawing/2014/main" id="{0C2CB1F3-D5D9-4B48-D312-4215CB3FE0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F5CE8-704F-B58F-3AB9-B33752498AFD}"/>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20185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7DDF-88CB-5716-B7ED-EEC2A28270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0DBD63-2C1F-48D0-4288-E97AE9957B94}"/>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4" name="Footer Placeholder 3">
            <a:extLst>
              <a:ext uri="{FF2B5EF4-FFF2-40B4-BE49-F238E27FC236}">
                <a16:creationId xmlns:a16="http://schemas.microsoft.com/office/drawing/2014/main" id="{F19C1322-6916-AFA5-B2EC-40C69C6ED2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EDCBB6-6A3D-5872-A9FD-C23BF1545E39}"/>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363892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E5E0E-0F21-A398-ECF6-C9503CB83C31}"/>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3" name="Footer Placeholder 2">
            <a:extLst>
              <a:ext uri="{FF2B5EF4-FFF2-40B4-BE49-F238E27FC236}">
                <a16:creationId xmlns:a16="http://schemas.microsoft.com/office/drawing/2014/main" id="{9FE21CC9-AA15-D84A-9F9E-D52FF47FA9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9BB18D-77F6-973B-29EA-0E823FF9D727}"/>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95516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5E13-8322-0266-ABE3-D5A00A0AE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E41405-936A-5C0B-1279-A0011A378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6E9E7A-48F9-F72E-1D29-703B0730E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2DACB3-4D7D-E3D8-FBDE-15EF79DAB62D}"/>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6" name="Footer Placeholder 5">
            <a:extLst>
              <a:ext uri="{FF2B5EF4-FFF2-40B4-BE49-F238E27FC236}">
                <a16:creationId xmlns:a16="http://schemas.microsoft.com/office/drawing/2014/main" id="{5E0FED3A-9222-0E6D-0C38-BACE796AC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31582-F601-4745-0773-FA1A192B97FF}"/>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151119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D6EC-DA20-6CAF-CC57-CB811DE53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2668E4-FFA9-0E79-CAD4-848330AA9E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C2F2D-BD4D-4C92-6FB6-2D044595AF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B3421D-15D6-E765-35B4-0DB29DDEC8FA}"/>
              </a:ext>
            </a:extLst>
          </p:cNvPr>
          <p:cNvSpPr>
            <a:spLocks noGrp="1"/>
          </p:cNvSpPr>
          <p:nvPr>
            <p:ph type="dt" sz="half" idx="10"/>
          </p:nvPr>
        </p:nvSpPr>
        <p:spPr/>
        <p:txBody>
          <a:bodyPr/>
          <a:lstStyle/>
          <a:p>
            <a:fld id="{B142E0F0-7907-4E96-B082-4F95F37723A8}" type="datetimeFigureOut">
              <a:rPr lang="en-US" smtClean="0"/>
              <a:t>4/11/2025</a:t>
            </a:fld>
            <a:endParaRPr lang="en-US"/>
          </a:p>
        </p:txBody>
      </p:sp>
      <p:sp>
        <p:nvSpPr>
          <p:cNvPr id="6" name="Footer Placeholder 5">
            <a:extLst>
              <a:ext uri="{FF2B5EF4-FFF2-40B4-BE49-F238E27FC236}">
                <a16:creationId xmlns:a16="http://schemas.microsoft.com/office/drawing/2014/main" id="{162830C9-6890-0D34-85B6-8E2236D26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889AF-0990-39FE-CCE1-D7E9B7E08180}"/>
              </a:ext>
            </a:extLst>
          </p:cNvPr>
          <p:cNvSpPr>
            <a:spLocks noGrp="1"/>
          </p:cNvSpPr>
          <p:nvPr>
            <p:ph type="sldNum" sz="quarter" idx="12"/>
          </p:nvPr>
        </p:nvSpPr>
        <p:spPr/>
        <p:txBody>
          <a:bodyPr/>
          <a:lstStyle/>
          <a:p>
            <a:fld id="{BA14AC44-D0B1-47C1-8D67-67CA87D42F5B}" type="slidenum">
              <a:rPr lang="en-US" smtClean="0"/>
              <a:t>‹#›</a:t>
            </a:fld>
            <a:endParaRPr lang="en-US"/>
          </a:p>
        </p:txBody>
      </p:sp>
    </p:spTree>
    <p:extLst>
      <p:ext uri="{BB962C8B-B14F-4D97-AF65-F5344CB8AC3E}">
        <p14:creationId xmlns:p14="http://schemas.microsoft.com/office/powerpoint/2010/main" val="103666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A777A-7DDF-F1B3-9117-B5D137A17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A63655-ECA3-9AD1-BC70-98A1FAB4B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3C481-818F-540C-FD45-56DFF4DE9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42E0F0-7907-4E96-B082-4F95F37723A8}" type="datetimeFigureOut">
              <a:rPr lang="en-US" smtClean="0"/>
              <a:t>4/11/2025</a:t>
            </a:fld>
            <a:endParaRPr lang="en-US"/>
          </a:p>
        </p:txBody>
      </p:sp>
      <p:sp>
        <p:nvSpPr>
          <p:cNvPr id="5" name="Footer Placeholder 4">
            <a:extLst>
              <a:ext uri="{FF2B5EF4-FFF2-40B4-BE49-F238E27FC236}">
                <a16:creationId xmlns:a16="http://schemas.microsoft.com/office/drawing/2014/main" id="{7C5C3E8E-0260-734B-D12A-BDF9AE130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299907-7C47-41E7-D839-91749578D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14AC44-D0B1-47C1-8D67-67CA87D42F5B}" type="slidenum">
              <a:rPr lang="en-US" smtClean="0"/>
              <a:t>‹#›</a:t>
            </a:fld>
            <a:endParaRPr lang="en-US"/>
          </a:p>
        </p:txBody>
      </p:sp>
    </p:spTree>
    <p:extLst>
      <p:ext uri="{BB962C8B-B14F-4D97-AF65-F5344CB8AC3E}">
        <p14:creationId xmlns:p14="http://schemas.microsoft.com/office/powerpoint/2010/main" val="582935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43F70269-85B2-7375-29B2-730151BD243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5BCD0351-7488-9982-BBFE-AB2B59DCD556}"/>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12" name="Picture 11" descr="A building with a cannon in front of it&#10;&#10;AI-generated content may be incorrect.">
            <a:extLst>
              <a:ext uri="{FF2B5EF4-FFF2-40B4-BE49-F238E27FC236}">
                <a16:creationId xmlns:a16="http://schemas.microsoft.com/office/drawing/2014/main" id="{ADAF7B5E-DE62-42C5-47EA-BBB66FB8B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373" y="216307"/>
            <a:ext cx="8335253" cy="5379779"/>
          </a:xfrm>
          <a:prstGeom prst="rect">
            <a:avLst/>
          </a:prstGeom>
        </p:spPr>
      </p:pic>
    </p:spTree>
    <p:extLst>
      <p:ext uri="{BB962C8B-B14F-4D97-AF65-F5344CB8AC3E}">
        <p14:creationId xmlns:p14="http://schemas.microsoft.com/office/powerpoint/2010/main" val="1671073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BF06CD-25A0-E5C0-7F09-2B8E22365C59}"/>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69AA5922-E6CB-56BC-CF14-F8ACA3E616D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78CA60C4-06A6-5586-2D56-5DDD7BF938F2}"/>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descr="A large round white container with pipes and a blue and white cylinder&#10;&#10;AI-generated content may be incorrect.">
            <a:extLst>
              <a:ext uri="{FF2B5EF4-FFF2-40B4-BE49-F238E27FC236}">
                <a16:creationId xmlns:a16="http://schemas.microsoft.com/office/drawing/2014/main" id="{2757293B-3787-7FB7-3817-E7610FAF6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202" y="1488245"/>
            <a:ext cx="4740812" cy="3555609"/>
          </a:xfrm>
          <a:prstGeom prst="rect">
            <a:avLst/>
          </a:prstGeom>
        </p:spPr>
      </p:pic>
      <p:sp>
        <p:nvSpPr>
          <p:cNvPr id="4" name="TextBox 3">
            <a:extLst>
              <a:ext uri="{FF2B5EF4-FFF2-40B4-BE49-F238E27FC236}">
                <a16:creationId xmlns:a16="http://schemas.microsoft.com/office/drawing/2014/main" id="{925743E9-B0F0-9292-3FED-A61F07F9FA73}"/>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Building Systems - Services</a:t>
            </a:r>
          </a:p>
          <a:p>
            <a:pPr algn="just">
              <a:buNone/>
            </a:pPr>
            <a:endParaRPr lang="en-US" sz="1400" dirty="0">
              <a:solidFill>
                <a:schemeClr val="bg1"/>
              </a:solidFill>
            </a:endParaRPr>
          </a:p>
          <a:p>
            <a:endParaRPr lang="en-US" dirty="0"/>
          </a:p>
        </p:txBody>
      </p:sp>
      <p:pic>
        <p:nvPicPr>
          <p:cNvPr id="6" name="Picture 5" descr="A bathroom with a blue door&#10;&#10;AI-generated content may be incorrect.">
            <a:extLst>
              <a:ext uri="{FF2B5EF4-FFF2-40B4-BE49-F238E27FC236}">
                <a16:creationId xmlns:a16="http://schemas.microsoft.com/office/drawing/2014/main" id="{2DA58349-4464-75BA-CD60-3E1E5436B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54781" y="1488244"/>
            <a:ext cx="4740813" cy="3555610"/>
          </a:xfrm>
          <a:prstGeom prst="rect">
            <a:avLst/>
          </a:prstGeom>
        </p:spPr>
      </p:pic>
      <p:sp>
        <p:nvSpPr>
          <p:cNvPr id="2" name="Callout: Bent Line 1">
            <a:extLst>
              <a:ext uri="{FF2B5EF4-FFF2-40B4-BE49-F238E27FC236}">
                <a16:creationId xmlns:a16="http://schemas.microsoft.com/office/drawing/2014/main" id="{CBC7FE53-A0DA-A518-0E7A-944E6EF4B729}"/>
              </a:ext>
            </a:extLst>
          </p:cNvPr>
          <p:cNvSpPr/>
          <p:nvPr/>
        </p:nvSpPr>
        <p:spPr>
          <a:xfrm>
            <a:off x="3071407" y="1044482"/>
            <a:ext cx="2035204" cy="1247614"/>
          </a:xfrm>
          <a:prstGeom prst="borderCallout2">
            <a:avLst>
              <a:gd name="adj1" fmla="val 41607"/>
              <a:gd name="adj2" fmla="val -1627"/>
              <a:gd name="adj3" fmla="val 41339"/>
              <a:gd name="adj4" fmla="val -20046"/>
              <a:gd name="adj5" fmla="val 246180"/>
              <a:gd name="adj6" fmla="val -29082"/>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Replace aged-out</a:t>
            </a:r>
          </a:p>
          <a:p>
            <a:r>
              <a:rPr lang="en-US" dirty="0">
                <a:solidFill>
                  <a:schemeClr val="tx1"/>
                </a:solidFill>
              </a:rPr>
              <a:t>equipment with </a:t>
            </a:r>
          </a:p>
          <a:p>
            <a:r>
              <a:rPr lang="en-US" dirty="0">
                <a:solidFill>
                  <a:schemeClr val="tx1"/>
                </a:solidFill>
              </a:rPr>
              <a:t>energy efficient </a:t>
            </a:r>
          </a:p>
          <a:p>
            <a:r>
              <a:rPr lang="en-US" dirty="0">
                <a:solidFill>
                  <a:schemeClr val="tx1"/>
                </a:solidFill>
              </a:rPr>
              <a:t>components</a:t>
            </a:r>
          </a:p>
        </p:txBody>
      </p:sp>
      <p:sp>
        <p:nvSpPr>
          <p:cNvPr id="5" name="Callout: Bent Line 4">
            <a:extLst>
              <a:ext uri="{FF2B5EF4-FFF2-40B4-BE49-F238E27FC236}">
                <a16:creationId xmlns:a16="http://schemas.microsoft.com/office/drawing/2014/main" id="{40A4127E-C00B-2B85-91FA-3B2CE503700E}"/>
              </a:ext>
            </a:extLst>
          </p:cNvPr>
          <p:cNvSpPr/>
          <p:nvPr/>
        </p:nvSpPr>
        <p:spPr>
          <a:xfrm>
            <a:off x="8710207" y="1668289"/>
            <a:ext cx="2035204" cy="1247614"/>
          </a:xfrm>
          <a:prstGeom prst="borderCallout2">
            <a:avLst>
              <a:gd name="adj1" fmla="val 41607"/>
              <a:gd name="adj2" fmla="val -1627"/>
              <a:gd name="adj3" fmla="val 41339"/>
              <a:gd name="adj4" fmla="val -20046"/>
              <a:gd name="adj5" fmla="val 210023"/>
              <a:gd name="adj6" fmla="val -112351"/>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address ALL building related </a:t>
            </a:r>
          </a:p>
          <a:p>
            <a:r>
              <a:rPr lang="en-US" dirty="0">
                <a:solidFill>
                  <a:schemeClr val="tx1"/>
                </a:solidFill>
              </a:rPr>
              <a:t>Accessibility issues</a:t>
            </a:r>
          </a:p>
        </p:txBody>
      </p:sp>
    </p:spTree>
    <p:extLst>
      <p:ext uri="{BB962C8B-B14F-4D97-AF65-F5344CB8AC3E}">
        <p14:creationId xmlns:p14="http://schemas.microsoft.com/office/powerpoint/2010/main" val="391144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4CB245-89F4-DE8B-1161-E89BA1DBBA9C}"/>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FE6040A7-F536-6317-9C2A-59D4C915852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3D27288E-9C4C-48CE-C5E0-25D33ECAC3D4}"/>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sp>
        <p:nvSpPr>
          <p:cNvPr id="2" name="TextBox 1">
            <a:extLst>
              <a:ext uri="{FF2B5EF4-FFF2-40B4-BE49-F238E27FC236}">
                <a16:creationId xmlns:a16="http://schemas.microsoft.com/office/drawing/2014/main" id="{5FDDC74F-7258-7922-A421-EC281AEE3138}"/>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Building Systems – Accessible Access</a:t>
            </a:r>
          </a:p>
          <a:p>
            <a:pPr algn="just">
              <a:buNone/>
            </a:pPr>
            <a:endParaRPr lang="en-US" sz="1400" dirty="0">
              <a:solidFill>
                <a:schemeClr val="bg1"/>
              </a:solidFill>
            </a:endParaRPr>
          </a:p>
          <a:p>
            <a:endParaRPr lang="en-US" dirty="0"/>
          </a:p>
        </p:txBody>
      </p:sp>
      <p:pic>
        <p:nvPicPr>
          <p:cNvPr id="4" name="Picture 3" descr="A brick building with a door open&#10;&#10;AI-generated content may be incorrect.">
            <a:extLst>
              <a:ext uri="{FF2B5EF4-FFF2-40B4-BE49-F238E27FC236}">
                <a16:creationId xmlns:a16="http://schemas.microsoft.com/office/drawing/2014/main" id="{3B2F8F15-975C-B22A-E707-E2111504D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95419" y="1666081"/>
            <a:ext cx="4337050" cy="3252788"/>
          </a:xfrm>
          <a:prstGeom prst="rect">
            <a:avLst/>
          </a:prstGeom>
        </p:spPr>
      </p:pic>
      <p:pic>
        <p:nvPicPr>
          <p:cNvPr id="8" name="Picture 7" descr="A house with a lawn and a tree&#10;&#10;AI-generated content may be incorrect.">
            <a:extLst>
              <a:ext uri="{FF2B5EF4-FFF2-40B4-BE49-F238E27FC236}">
                <a16:creationId xmlns:a16="http://schemas.microsoft.com/office/drawing/2014/main" id="{D6887118-72D3-0E4F-747C-BB0B7C555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31" y="1666081"/>
            <a:ext cx="4337050" cy="3252788"/>
          </a:xfrm>
          <a:prstGeom prst="rect">
            <a:avLst/>
          </a:prstGeom>
        </p:spPr>
      </p:pic>
      <p:pic>
        <p:nvPicPr>
          <p:cNvPr id="12" name="Picture 11" descr="A tree next to a building&#10;&#10;AI-generated content may be incorrect.">
            <a:extLst>
              <a:ext uri="{FF2B5EF4-FFF2-40B4-BE49-F238E27FC236}">
                <a16:creationId xmlns:a16="http://schemas.microsoft.com/office/drawing/2014/main" id="{EDBE848F-F63F-08E0-04BD-4C2C13FF4B1A}"/>
              </a:ext>
            </a:extLst>
          </p:cNvPr>
          <p:cNvPicPr>
            <a:picLocks noChangeAspect="1"/>
          </p:cNvPicPr>
          <p:nvPr/>
        </p:nvPicPr>
        <p:blipFill>
          <a:blip r:embed="rId5">
            <a:extLst>
              <a:ext uri="{28A0092B-C50C-407E-A947-70E740481C1C}">
                <a14:useLocalDpi xmlns:a14="http://schemas.microsoft.com/office/drawing/2010/main" val="0"/>
              </a:ext>
            </a:extLst>
          </a:blip>
          <a:srcRect l="6952" r="13875"/>
          <a:stretch/>
        </p:blipFill>
        <p:spPr>
          <a:xfrm rot="5400000">
            <a:off x="3890009" y="1238253"/>
            <a:ext cx="4337051" cy="4108450"/>
          </a:xfrm>
          <a:prstGeom prst="rect">
            <a:avLst/>
          </a:prstGeom>
        </p:spPr>
      </p:pic>
      <p:sp>
        <p:nvSpPr>
          <p:cNvPr id="3" name="Callout: Bent Line 2">
            <a:extLst>
              <a:ext uri="{FF2B5EF4-FFF2-40B4-BE49-F238E27FC236}">
                <a16:creationId xmlns:a16="http://schemas.microsoft.com/office/drawing/2014/main" id="{E3D299D5-C507-E8DA-FB39-48510CE609E0}"/>
              </a:ext>
            </a:extLst>
          </p:cNvPr>
          <p:cNvSpPr/>
          <p:nvPr/>
        </p:nvSpPr>
        <p:spPr>
          <a:xfrm>
            <a:off x="6750216" y="1428488"/>
            <a:ext cx="2238209" cy="687837"/>
          </a:xfrm>
          <a:prstGeom prst="borderCallout2">
            <a:avLst>
              <a:gd name="adj1" fmla="val 41607"/>
              <a:gd name="adj2" fmla="val -1627"/>
              <a:gd name="adj3" fmla="val 41339"/>
              <a:gd name="adj4" fmla="val -20046"/>
              <a:gd name="adj5" fmla="val 427344"/>
              <a:gd name="adj6" fmla="val -49163"/>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replace / remove</a:t>
            </a:r>
          </a:p>
          <a:p>
            <a:r>
              <a:rPr lang="en-US" dirty="0">
                <a:solidFill>
                  <a:schemeClr val="tx1"/>
                </a:solidFill>
              </a:rPr>
              <a:t>Aged-out equipment</a:t>
            </a:r>
          </a:p>
        </p:txBody>
      </p:sp>
      <p:sp>
        <p:nvSpPr>
          <p:cNvPr id="5" name="Callout: Bent Line 4">
            <a:extLst>
              <a:ext uri="{FF2B5EF4-FFF2-40B4-BE49-F238E27FC236}">
                <a16:creationId xmlns:a16="http://schemas.microsoft.com/office/drawing/2014/main" id="{52A5A592-63C9-DC72-2047-0029A6FB6F93}"/>
              </a:ext>
            </a:extLst>
          </p:cNvPr>
          <p:cNvSpPr/>
          <p:nvPr/>
        </p:nvSpPr>
        <p:spPr>
          <a:xfrm>
            <a:off x="6211753" y="5348185"/>
            <a:ext cx="2238209" cy="892553"/>
          </a:xfrm>
          <a:prstGeom prst="borderCallout2">
            <a:avLst>
              <a:gd name="adj1" fmla="val 47071"/>
              <a:gd name="adj2" fmla="val 99146"/>
              <a:gd name="adj3" fmla="val 46803"/>
              <a:gd name="adj4" fmla="val 117768"/>
              <a:gd name="adj5" fmla="val -150593"/>
              <a:gd name="adj6" fmla="val 168726"/>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provide accessible </a:t>
            </a:r>
          </a:p>
          <a:p>
            <a:r>
              <a:rPr lang="en-US" dirty="0">
                <a:solidFill>
                  <a:schemeClr val="tx1"/>
                </a:solidFill>
              </a:rPr>
              <a:t>Access to lower level</a:t>
            </a:r>
          </a:p>
        </p:txBody>
      </p:sp>
      <p:sp>
        <p:nvSpPr>
          <p:cNvPr id="6" name="Callout: Bent Line 5">
            <a:extLst>
              <a:ext uri="{FF2B5EF4-FFF2-40B4-BE49-F238E27FC236}">
                <a16:creationId xmlns:a16="http://schemas.microsoft.com/office/drawing/2014/main" id="{C43044DC-2560-1606-8B9B-A6F63F726F79}"/>
              </a:ext>
            </a:extLst>
          </p:cNvPr>
          <p:cNvSpPr/>
          <p:nvPr/>
        </p:nvSpPr>
        <p:spPr>
          <a:xfrm>
            <a:off x="3818040" y="5358728"/>
            <a:ext cx="2238209" cy="892553"/>
          </a:xfrm>
          <a:prstGeom prst="borderCallout2">
            <a:avLst>
              <a:gd name="adj1" fmla="val 41607"/>
              <a:gd name="adj2" fmla="val -1627"/>
              <a:gd name="adj3" fmla="val 41339"/>
              <a:gd name="adj4" fmla="val -20046"/>
              <a:gd name="adj5" fmla="val -97320"/>
              <a:gd name="adj6" fmla="val -70407"/>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remove this ramp</a:t>
            </a:r>
          </a:p>
          <a:p>
            <a:r>
              <a:rPr lang="en-US" dirty="0">
                <a:solidFill>
                  <a:schemeClr val="tx1"/>
                </a:solidFill>
              </a:rPr>
              <a:t>which disrupts </a:t>
            </a:r>
          </a:p>
          <a:p>
            <a:r>
              <a:rPr lang="en-US" dirty="0">
                <a:solidFill>
                  <a:schemeClr val="tx1"/>
                </a:solidFill>
              </a:rPr>
              <a:t>original architecture</a:t>
            </a:r>
          </a:p>
        </p:txBody>
      </p:sp>
    </p:spTree>
    <p:extLst>
      <p:ext uri="{BB962C8B-B14F-4D97-AF65-F5344CB8AC3E}">
        <p14:creationId xmlns:p14="http://schemas.microsoft.com/office/powerpoint/2010/main" val="184964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87E16DE-E394-D484-37A2-7C4BDDCB1B67}"/>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5E98642C-DA6D-CD94-F217-E14AA13F9AA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34445B05-5F7C-BF20-F872-0DB87AED8C7D}"/>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5" name="Picture 4">
            <a:extLst>
              <a:ext uri="{FF2B5EF4-FFF2-40B4-BE49-F238E27FC236}">
                <a16:creationId xmlns:a16="http://schemas.microsoft.com/office/drawing/2014/main" id="{7065705B-5A21-8E46-F242-1637C69766DA}"/>
              </a:ext>
            </a:extLst>
          </p:cNvPr>
          <p:cNvPicPr>
            <a:picLocks noChangeAspect="1"/>
          </p:cNvPicPr>
          <p:nvPr/>
        </p:nvPicPr>
        <p:blipFill>
          <a:blip r:embed="rId3"/>
          <a:stretch>
            <a:fillRect/>
          </a:stretch>
        </p:blipFill>
        <p:spPr>
          <a:xfrm>
            <a:off x="1889371" y="370053"/>
            <a:ext cx="8413259" cy="5251874"/>
          </a:xfrm>
          <a:prstGeom prst="rect">
            <a:avLst/>
          </a:prstGeom>
        </p:spPr>
      </p:pic>
    </p:spTree>
    <p:extLst>
      <p:ext uri="{BB962C8B-B14F-4D97-AF65-F5344CB8AC3E}">
        <p14:creationId xmlns:p14="http://schemas.microsoft.com/office/powerpoint/2010/main" val="182200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A704A8-AFA0-0C24-F017-6F044B389BF4}"/>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412982A0-E438-7F19-C497-C358EBBFB31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B4DCE73B-007F-52D7-4961-A1E6902A548C}"/>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ADE25ED7-B442-9C20-21D8-CB6CF926CE14}"/>
              </a:ext>
            </a:extLst>
          </p:cNvPr>
          <p:cNvPicPr>
            <a:picLocks noChangeAspect="1"/>
          </p:cNvPicPr>
          <p:nvPr/>
        </p:nvPicPr>
        <p:blipFill>
          <a:blip r:embed="rId3"/>
          <a:stretch>
            <a:fillRect/>
          </a:stretch>
        </p:blipFill>
        <p:spPr>
          <a:xfrm>
            <a:off x="1777961" y="370053"/>
            <a:ext cx="8636077" cy="5187950"/>
          </a:xfrm>
          <a:prstGeom prst="rect">
            <a:avLst/>
          </a:prstGeom>
        </p:spPr>
      </p:pic>
    </p:spTree>
    <p:extLst>
      <p:ext uri="{BB962C8B-B14F-4D97-AF65-F5344CB8AC3E}">
        <p14:creationId xmlns:p14="http://schemas.microsoft.com/office/powerpoint/2010/main" val="3579522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0C4F3E-572D-9BF8-20D6-0D2823C28366}"/>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6FF9256E-403D-E098-2311-197F2AD59D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97C62736-EEE2-BEFF-83A9-0AE19270ADE5}"/>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4C04F89D-406A-01BF-8FED-C1F9904D3DF7}"/>
              </a:ext>
            </a:extLst>
          </p:cNvPr>
          <p:cNvPicPr>
            <a:picLocks noChangeAspect="1"/>
          </p:cNvPicPr>
          <p:nvPr/>
        </p:nvPicPr>
        <p:blipFill>
          <a:blip r:embed="rId3"/>
          <a:stretch>
            <a:fillRect/>
          </a:stretch>
        </p:blipFill>
        <p:spPr>
          <a:xfrm>
            <a:off x="1403506" y="274803"/>
            <a:ext cx="9384987" cy="5275097"/>
          </a:xfrm>
          <a:prstGeom prst="rect">
            <a:avLst/>
          </a:prstGeom>
        </p:spPr>
      </p:pic>
    </p:spTree>
    <p:extLst>
      <p:ext uri="{BB962C8B-B14F-4D97-AF65-F5344CB8AC3E}">
        <p14:creationId xmlns:p14="http://schemas.microsoft.com/office/powerpoint/2010/main" val="602226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19595A-A16B-96ED-489F-D27213E99449}"/>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F3446A12-AE08-2FBD-94E6-907F89769C3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C8F64485-8E4B-062E-C1C7-FF2D18593BB2}"/>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1CB41867-DF54-8178-8901-DA1709D1FEAD}"/>
              </a:ext>
            </a:extLst>
          </p:cNvPr>
          <p:cNvPicPr>
            <a:picLocks noChangeAspect="1"/>
          </p:cNvPicPr>
          <p:nvPr/>
        </p:nvPicPr>
        <p:blipFill>
          <a:blip r:embed="rId3"/>
          <a:stretch>
            <a:fillRect/>
          </a:stretch>
        </p:blipFill>
        <p:spPr>
          <a:xfrm>
            <a:off x="2188027" y="192838"/>
            <a:ext cx="7815945" cy="5458661"/>
          </a:xfrm>
          <a:prstGeom prst="rect">
            <a:avLst/>
          </a:prstGeom>
        </p:spPr>
      </p:pic>
    </p:spTree>
    <p:extLst>
      <p:ext uri="{BB962C8B-B14F-4D97-AF65-F5344CB8AC3E}">
        <p14:creationId xmlns:p14="http://schemas.microsoft.com/office/powerpoint/2010/main" val="56311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2CA2B2-01F7-48B0-629D-DCB5508566B4}"/>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CD37E648-D804-AE4A-2B6D-6D2157F274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C3937DF7-E038-D69F-13BF-6075479376A4}"/>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C55F654B-ACB6-B429-2C6D-BCFAB4309629}"/>
              </a:ext>
            </a:extLst>
          </p:cNvPr>
          <p:cNvPicPr>
            <a:picLocks noChangeAspect="1"/>
          </p:cNvPicPr>
          <p:nvPr/>
        </p:nvPicPr>
        <p:blipFill>
          <a:blip r:embed="rId3"/>
          <a:stretch>
            <a:fillRect/>
          </a:stretch>
        </p:blipFill>
        <p:spPr>
          <a:xfrm>
            <a:off x="387350" y="370053"/>
            <a:ext cx="11417300" cy="4987682"/>
          </a:xfrm>
          <a:prstGeom prst="rect">
            <a:avLst/>
          </a:prstGeom>
        </p:spPr>
      </p:pic>
    </p:spTree>
    <p:extLst>
      <p:ext uri="{BB962C8B-B14F-4D97-AF65-F5344CB8AC3E}">
        <p14:creationId xmlns:p14="http://schemas.microsoft.com/office/powerpoint/2010/main" val="410533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16082A-EF9A-537A-1CC0-DCB80B36D7C1}"/>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8A57DC2C-8722-B8AD-0AD0-9E41D3BD276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EFB43C37-AB61-1B52-01A6-D57C3A388548}"/>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FD743CD8-0844-469D-1967-0CF8C3BB4F3B}"/>
              </a:ext>
            </a:extLst>
          </p:cNvPr>
          <p:cNvPicPr>
            <a:picLocks noChangeAspect="1"/>
          </p:cNvPicPr>
          <p:nvPr/>
        </p:nvPicPr>
        <p:blipFill>
          <a:blip r:embed="rId3"/>
          <a:srcRect t="5407"/>
          <a:stretch/>
        </p:blipFill>
        <p:spPr>
          <a:xfrm>
            <a:off x="531926" y="370053"/>
            <a:ext cx="11260024" cy="5217947"/>
          </a:xfrm>
          <a:prstGeom prst="rect">
            <a:avLst/>
          </a:prstGeom>
        </p:spPr>
      </p:pic>
    </p:spTree>
    <p:extLst>
      <p:ext uri="{BB962C8B-B14F-4D97-AF65-F5344CB8AC3E}">
        <p14:creationId xmlns:p14="http://schemas.microsoft.com/office/powerpoint/2010/main" val="20424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1C424B-47AC-6080-902C-CCFA2BE71BA3}"/>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A9608DC4-A9BA-37BC-DDE1-E5BE73B57F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7D78221B-7317-2166-FEEF-4F3B7181AADE}"/>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A2A7938C-5CD4-CE1D-BCE7-B5567F02439B}"/>
              </a:ext>
            </a:extLst>
          </p:cNvPr>
          <p:cNvPicPr>
            <a:picLocks noChangeAspect="1"/>
          </p:cNvPicPr>
          <p:nvPr/>
        </p:nvPicPr>
        <p:blipFill>
          <a:blip r:embed="rId3"/>
          <a:stretch>
            <a:fillRect/>
          </a:stretch>
        </p:blipFill>
        <p:spPr>
          <a:xfrm>
            <a:off x="2198183" y="287503"/>
            <a:ext cx="7795634" cy="5379230"/>
          </a:xfrm>
          <a:prstGeom prst="rect">
            <a:avLst/>
          </a:prstGeom>
        </p:spPr>
      </p:pic>
    </p:spTree>
    <p:extLst>
      <p:ext uri="{BB962C8B-B14F-4D97-AF65-F5344CB8AC3E}">
        <p14:creationId xmlns:p14="http://schemas.microsoft.com/office/powerpoint/2010/main" val="43405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81E192-BBA1-587B-3FF7-ACBA469CD073}"/>
            </a:ext>
          </a:extLst>
        </p:cNvPr>
        <p:cNvGrpSpPr/>
        <p:nvPr/>
      </p:nvGrpSpPr>
      <p:grpSpPr>
        <a:xfrm>
          <a:off x="0" y="0"/>
          <a:ext cx="0" cy="0"/>
          <a:chOff x="0" y="0"/>
          <a:chExt cx="0" cy="0"/>
        </a:xfrm>
      </p:grpSpPr>
    </p:spTree>
    <p:extLst>
      <p:ext uri="{BB962C8B-B14F-4D97-AF65-F5344CB8AC3E}">
        <p14:creationId xmlns:p14="http://schemas.microsoft.com/office/powerpoint/2010/main" val="195432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4524D3-6664-C9C3-4EB6-23F3DCCFB9A2}"/>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7AD75869-6683-9B1D-791F-490DC58052F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6675AC23-9D71-B4B0-1EBB-C99CD86615B6}"/>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descr="A sign with text on it&#10;&#10;AI-generated content may be incorrect.">
            <a:extLst>
              <a:ext uri="{FF2B5EF4-FFF2-40B4-BE49-F238E27FC236}">
                <a16:creationId xmlns:a16="http://schemas.microsoft.com/office/drawing/2014/main" id="{5CA933AE-1820-C56C-4FE6-B4453EC1FB02}"/>
              </a:ext>
            </a:extLst>
          </p:cNvPr>
          <p:cNvPicPr>
            <a:picLocks noChangeAspect="1"/>
          </p:cNvPicPr>
          <p:nvPr/>
        </p:nvPicPr>
        <p:blipFill>
          <a:blip r:embed="rId3">
            <a:extLst>
              <a:ext uri="{28A0092B-C50C-407E-A947-70E740481C1C}">
                <a14:useLocalDpi xmlns:a14="http://schemas.microsoft.com/office/drawing/2010/main" val="0"/>
              </a:ext>
            </a:extLst>
          </a:blip>
          <a:srcRect l="10103" t="16137" r="10308" b="11385"/>
          <a:stretch/>
        </p:blipFill>
        <p:spPr>
          <a:xfrm>
            <a:off x="2049193" y="304799"/>
            <a:ext cx="7840678" cy="5355102"/>
          </a:xfrm>
          <a:prstGeom prst="rect">
            <a:avLst/>
          </a:prstGeom>
        </p:spPr>
      </p:pic>
    </p:spTree>
    <p:extLst>
      <p:ext uri="{BB962C8B-B14F-4D97-AF65-F5344CB8AC3E}">
        <p14:creationId xmlns:p14="http://schemas.microsoft.com/office/powerpoint/2010/main" val="344380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FF0C64-42A1-8284-40B1-0EDDB8DBD4B6}"/>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142B8D0A-3075-0348-DDD6-99845F980D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62FA7B76-4853-58D2-EC8A-EEA812A051B2}"/>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City Hall</a:t>
            </a:r>
          </a:p>
          <a:p>
            <a:r>
              <a:rPr lang="en-US" dirty="0">
                <a:solidFill>
                  <a:schemeClr val="bg1"/>
                </a:solidFill>
              </a:rPr>
              <a:t>April 15, 2025</a:t>
            </a:r>
          </a:p>
        </p:txBody>
      </p:sp>
      <p:sp>
        <p:nvSpPr>
          <p:cNvPr id="2" name="TextBox 1">
            <a:extLst>
              <a:ext uri="{FF2B5EF4-FFF2-40B4-BE49-F238E27FC236}">
                <a16:creationId xmlns:a16="http://schemas.microsoft.com/office/drawing/2014/main" id="{2D649362-9D51-354B-2F02-FC90EB65E137}"/>
              </a:ext>
            </a:extLst>
          </p:cNvPr>
          <p:cNvSpPr txBox="1"/>
          <p:nvPr/>
        </p:nvSpPr>
        <p:spPr>
          <a:xfrm>
            <a:off x="1046479" y="296836"/>
            <a:ext cx="10539637" cy="2492990"/>
          </a:xfrm>
          <a:prstGeom prst="rect">
            <a:avLst/>
          </a:prstGeom>
          <a:noFill/>
        </p:spPr>
        <p:txBody>
          <a:bodyPr wrap="square" rtlCol="0">
            <a:spAutoFit/>
          </a:bodyPr>
          <a:lstStyle/>
          <a:p>
            <a:pPr algn="just">
              <a:buNone/>
            </a:pPr>
            <a:r>
              <a:rPr lang="en-US" sz="2000" b="1" dirty="0">
                <a:solidFill>
                  <a:schemeClr val="bg1"/>
                </a:solidFill>
              </a:rPr>
              <a:t>Orland City Facilities along Mill Street</a:t>
            </a:r>
          </a:p>
          <a:p>
            <a:pPr algn="just">
              <a:buNone/>
            </a:pPr>
            <a:endParaRPr lang="en-US" sz="1400" dirty="0">
              <a:solidFill>
                <a:schemeClr val="bg1"/>
              </a:solidFill>
            </a:endParaRPr>
          </a:p>
          <a:p>
            <a:pPr algn="just">
              <a:buNone/>
            </a:pPr>
            <a:r>
              <a:rPr lang="en-US" sz="1400" dirty="0">
                <a:solidFill>
                  <a:schemeClr val="bg1"/>
                </a:solidFill>
              </a:rPr>
              <a:t>A quick charette to study the possibility of upgrading City facilities along Mill Street was undertaken.</a:t>
            </a:r>
          </a:p>
          <a:p>
            <a:pPr algn="just">
              <a:buNone/>
            </a:pPr>
            <a:r>
              <a:rPr lang="en-US" sz="1400" dirty="0">
                <a:solidFill>
                  <a:schemeClr val="bg1"/>
                </a:solidFill>
              </a:rPr>
              <a:t>The goal of the study was to imagine a future development that could both address </a:t>
            </a:r>
            <a:r>
              <a:rPr lang="en-US" sz="2400" dirty="0">
                <a:solidFill>
                  <a:srgbClr val="FF0000"/>
                </a:solidFill>
              </a:rPr>
              <a:t>programmatic / spatial needs </a:t>
            </a:r>
            <a:r>
              <a:rPr lang="en-US" sz="1400" dirty="0">
                <a:solidFill>
                  <a:schemeClr val="bg1"/>
                </a:solidFill>
              </a:rPr>
              <a:t>of City functions while addressing current </a:t>
            </a:r>
            <a:r>
              <a:rPr lang="en-US" sz="2400" dirty="0">
                <a:solidFill>
                  <a:srgbClr val="FF0000"/>
                </a:solidFill>
              </a:rPr>
              <a:t>blight</a:t>
            </a:r>
            <a:r>
              <a:rPr lang="en-US" sz="1400" dirty="0">
                <a:solidFill>
                  <a:schemeClr val="bg1"/>
                </a:solidFill>
              </a:rPr>
              <a:t> in an elegant manner echoing and perhaps </a:t>
            </a:r>
            <a:r>
              <a:rPr lang="en-US" sz="1400" dirty="0" err="1">
                <a:solidFill>
                  <a:schemeClr val="bg1"/>
                </a:solidFill>
              </a:rPr>
              <a:t>eestablishing</a:t>
            </a:r>
            <a:r>
              <a:rPr lang="en-US" sz="1400" dirty="0">
                <a:solidFill>
                  <a:schemeClr val="bg1"/>
                </a:solidFill>
              </a:rPr>
              <a:t> historic precedents.   </a:t>
            </a:r>
          </a:p>
          <a:p>
            <a:pPr algn="just">
              <a:buNone/>
            </a:pPr>
            <a:endParaRPr lang="en-US" sz="1400" dirty="0">
              <a:solidFill>
                <a:schemeClr val="bg1"/>
              </a:solidFill>
            </a:endParaRPr>
          </a:p>
          <a:p>
            <a:pPr algn="just">
              <a:buNone/>
            </a:pPr>
            <a:r>
              <a:rPr lang="en-US" sz="1400" dirty="0">
                <a:solidFill>
                  <a:schemeClr val="bg1"/>
                </a:solidFill>
              </a:rPr>
              <a:t>The following images are presented for your consideration as a possible direction.</a:t>
            </a:r>
          </a:p>
          <a:p>
            <a:pPr algn="just">
              <a:buNone/>
            </a:pPr>
            <a:endParaRPr lang="en-US" sz="1400" dirty="0">
              <a:solidFill>
                <a:schemeClr val="bg1"/>
              </a:solidFill>
            </a:endParaRPr>
          </a:p>
          <a:p>
            <a:endParaRPr lang="en-US" dirty="0"/>
          </a:p>
        </p:txBody>
      </p:sp>
      <p:pic>
        <p:nvPicPr>
          <p:cNvPr id="4" name="Picture 3">
            <a:extLst>
              <a:ext uri="{FF2B5EF4-FFF2-40B4-BE49-F238E27FC236}">
                <a16:creationId xmlns:a16="http://schemas.microsoft.com/office/drawing/2014/main" id="{B4BB87CB-E62B-DC6B-DF7F-593BDBD41A87}"/>
              </a:ext>
            </a:extLst>
          </p:cNvPr>
          <p:cNvPicPr>
            <a:picLocks noChangeAspect="1"/>
          </p:cNvPicPr>
          <p:nvPr/>
        </p:nvPicPr>
        <p:blipFill>
          <a:blip r:embed="rId3"/>
          <a:stretch>
            <a:fillRect/>
          </a:stretch>
        </p:blipFill>
        <p:spPr>
          <a:xfrm>
            <a:off x="8757773" y="2223271"/>
            <a:ext cx="2215027" cy="3422497"/>
          </a:xfrm>
          <a:prstGeom prst="rect">
            <a:avLst/>
          </a:prstGeom>
        </p:spPr>
      </p:pic>
    </p:spTree>
    <p:extLst>
      <p:ext uri="{BB962C8B-B14F-4D97-AF65-F5344CB8AC3E}">
        <p14:creationId xmlns:p14="http://schemas.microsoft.com/office/powerpoint/2010/main" val="1407839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85A2D1-6563-7E8C-D6B1-94FE3E474DE1}"/>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05FAD477-BFEA-0ACB-767D-88B40861EC3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6FD2F279-03B4-88DD-6918-57B4C523A00F}"/>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City Hall</a:t>
            </a:r>
          </a:p>
          <a:p>
            <a:r>
              <a:rPr lang="en-US" dirty="0">
                <a:solidFill>
                  <a:schemeClr val="bg1"/>
                </a:solidFill>
              </a:rPr>
              <a:t>April 15, 2025</a:t>
            </a:r>
          </a:p>
        </p:txBody>
      </p:sp>
      <p:sp>
        <p:nvSpPr>
          <p:cNvPr id="2" name="TextBox 1">
            <a:extLst>
              <a:ext uri="{FF2B5EF4-FFF2-40B4-BE49-F238E27FC236}">
                <a16:creationId xmlns:a16="http://schemas.microsoft.com/office/drawing/2014/main" id="{1B9297C8-C79D-1612-C0BF-8548DE87C137}"/>
              </a:ext>
            </a:extLst>
          </p:cNvPr>
          <p:cNvSpPr txBox="1"/>
          <p:nvPr/>
        </p:nvSpPr>
        <p:spPr>
          <a:xfrm>
            <a:off x="1046479" y="296836"/>
            <a:ext cx="10539637" cy="1107996"/>
          </a:xfrm>
          <a:prstGeom prst="rect">
            <a:avLst/>
          </a:prstGeom>
          <a:noFill/>
        </p:spPr>
        <p:txBody>
          <a:bodyPr wrap="square" rtlCol="0">
            <a:spAutoFit/>
          </a:bodyPr>
          <a:lstStyle/>
          <a:p>
            <a:pPr algn="just">
              <a:buNone/>
            </a:pPr>
            <a:r>
              <a:rPr lang="en-US" sz="2000" b="1" dirty="0">
                <a:solidFill>
                  <a:schemeClr val="bg1"/>
                </a:solidFill>
              </a:rPr>
              <a:t>Early California Precedents</a:t>
            </a:r>
          </a:p>
          <a:p>
            <a:pPr algn="just">
              <a:buNone/>
            </a:pPr>
            <a:endParaRPr lang="en-US" sz="1400" dirty="0">
              <a:solidFill>
                <a:schemeClr val="bg1"/>
              </a:solidFill>
            </a:endParaRPr>
          </a:p>
          <a:p>
            <a:pPr algn="just">
              <a:buNone/>
            </a:pPr>
            <a:endParaRPr lang="en-US" sz="1400" dirty="0">
              <a:solidFill>
                <a:schemeClr val="bg1"/>
              </a:solidFill>
            </a:endParaRPr>
          </a:p>
          <a:p>
            <a:endParaRPr lang="en-US" dirty="0"/>
          </a:p>
        </p:txBody>
      </p:sp>
      <p:pic>
        <p:nvPicPr>
          <p:cNvPr id="5" name="Picture 4" descr="A building with a courtyard&#10;&#10;AI-generated content may be incorrect.">
            <a:extLst>
              <a:ext uri="{FF2B5EF4-FFF2-40B4-BE49-F238E27FC236}">
                <a16:creationId xmlns:a16="http://schemas.microsoft.com/office/drawing/2014/main" id="{FFD21D50-5432-8FAD-AAA3-B48016E68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472" y="370053"/>
            <a:ext cx="6000000" cy="3365000"/>
          </a:xfrm>
          <a:prstGeom prst="rect">
            <a:avLst/>
          </a:prstGeom>
        </p:spPr>
      </p:pic>
      <p:pic>
        <p:nvPicPr>
          <p:cNvPr id="7" name="Picture 6" descr="A large white building with red roofs&#10;&#10;AI-generated content may be incorrect.">
            <a:extLst>
              <a:ext uri="{FF2B5EF4-FFF2-40B4-BE49-F238E27FC236}">
                <a16:creationId xmlns:a16="http://schemas.microsoft.com/office/drawing/2014/main" id="{A2425A99-79A8-F855-6607-8B07BA6B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479" y="2246796"/>
            <a:ext cx="5465157" cy="3122947"/>
          </a:xfrm>
          <a:prstGeom prst="rect">
            <a:avLst/>
          </a:prstGeom>
        </p:spPr>
      </p:pic>
      <p:sp>
        <p:nvSpPr>
          <p:cNvPr id="8" name="TextBox 7">
            <a:extLst>
              <a:ext uri="{FF2B5EF4-FFF2-40B4-BE49-F238E27FC236}">
                <a16:creationId xmlns:a16="http://schemas.microsoft.com/office/drawing/2014/main" id="{63D9F590-1B24-D7CC-E35A-616332C18825}"/>
              </a:ext>
            </a:extLst>
          </p:cNvPr>
          <p:cNvSpPr txBox="1"/>
          <p:nvPr/>
        </p:nvSpPr>
        <p:spPr>
          <a:xfrm>
            <a:off x="10505682" y="3875290"/>
            <a:ext cx="1223790" cy="707886"/>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Stanford University</a:t>
            </a:r>
          </a:p>
        </p:txBody>
      </p:sp>
      <p:sp>
        <p:nvSpPr>
          <p:cNvPr id="11" name="TextBox 10">
            <a:extLst>
              <a:ext uri="{FF2B5EF4-FFF2-40B4-BE49-F238E27FC236}">
                <a16:creationId xmlns:a16="http://schemas.microsoft.com/office/drawing/2014/main" id="{894EA822-11C2-E362-509D-1835AC9B7C1B}"/>
              </a:ext>
            </a:extLst>
          </p:cNvPr>
          <p:cNvSpPr txBox="1"/>
          <p:nvPr/>
        </p:nvSpPr>
        <p:spPr>
          <a:xfrm>
            <a:off x="1033252" y="1609453"/>
            <a:ext cx="1712238" cy="400110"/>
          </a:xfrm>
          <a:prstGeom prst="rect">
            <a:avLst/>
          </a:prstGeom>
          <a:solidFill>
            <a:schemeClr val="bg1"/>
          </a:solidFill>
          <a:ln>
            <a:solidFill>
              <a:srgbClr val="FF0000"/>
            </a:solidFill>
          </a:ln>
        </p:spPr>
        <p:txBody>
          <a:bodyPr wrap="square" rtlCol="0">
            <a:spAutoFit/>
          </a:bodyPr>
          <a:lstStyle/>
          <a:p>
            <a:r>
              <a:rPr lang="en-US" sz="2000" dirty="0" err="1">
                <a:solidFill>
                  <a:srgbClr val="FF0000"/>
                </a:solidFill>
                <a:latin typeface="+mj-lt"/>
              </a:rPr>
              <a:t>CalTECH</a:t>
            </a:r>
            <a:endParaRPr lang="en-US" sz="2000" dirty="0">
              <a:solidFill>
                <a:srgbClr val="FF0000"/>
              </a:solidFill>
              <a:latin typeface="+mj-lt"/>
            </a:endParaRPr>
          </a:p>
        </p:txBody>
      </p:sp>
    </p:spTree>
    <p:extLst>
      <p:ext uri="{BB962C8B-B14F-4D97-AF65-F5344CB8AC3E}">
        <p14:creationId xmlns:p14="http://schemas.microsoft.com/office/powerpoint/2010/main" val="2693010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9CF6DA-D359-AA90-5D26-98496DF6DFB2}"/>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72525692-848F-B8CF-3A11-2211BBC3912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D22DE37A-8604-0583-CF39-13E0C26128E9}"/>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City Hall</a:t>
            </a:r>
          </a:p>
          <a:p>
            <a:r>
              <a:rPr lang="en-US" dirty="0">
                <a:solidFill>
                  <a:schemeClr val="bg1"/>
                </a:solidFill>
              </a:rPr>
              <a:t>April 15, 2025</a:t>
            </a:r>
          </a:p>
        </p:txBody>
      </p:sp>
      <p:sp>
        <p:nvSpPr>
          <p:cNvPr id="2" name="TextBox 1">
            <a:extLst>
              <a:ext uri="{FF2B5EF4-FFF2-40B4-BE49-F238E27FC236}">
                <a16:creationId xmlns:a16="http://schemas.microsoft.com/office/drawing/2014/main" id="{F83C30C0-3FF4-7D7A-F7A0-98A1F327356B}"/>
              </a:ext>
            </a:extLst>
          </p:cNvPr>
          <p:cNvSpPr txBox="1"/>
          <p:nvPr/>
        </p:nvSpPr>
        <p:spPr>
          <a:xfrm>
            <a:off x="1046479" y="296836"/>
            <a:ext cx="10539637" cy="1107996"/>
          </a:xfrm>
          <a:prstGeom prst="rect">
            <a:avLst/>
          </a:prstGeom>
          <a:noFill/>
        </p:spPr>
        <p:txBody>
          <a:bodyPr wrap="square" rtlCol="0">
            <a:spAutoFit/>
          </a:bodyPr>
          <a:lstStyle/>
          <a:p>
            <a:pPr algn="just">
              <a:buNone/>
            </a:pPr>
            <a:r>
              <a:rPr lang="en-US" sz="2000" b="1" dirty="0">
                <a:solidFill>
                  <a:schemeClr val="bg1"/>
                </a:solidFill>
              </a:rPr>
              <a:t>Early California Precedents</a:t>
            </a:r>
          </a:p>
          <a:p>
            <a:pPr algn="just">
              <a:buNone/>
            </a:pPr>
            <a:endParaRPr lang="en-US" sz="1400" dirty="0">
              <a:solidFill>
                <a:schemeClr val="bg1"/>
              </a:solidFill>
            </a:endParaRPr>
          </a:p>
          <a:p>
            <a:pPr algn="just">
              <a:buNone/>
            </a:pPr>
            <a:endParaRPr lang="en-US" sz="1400" dirty="0">
              <a:solidFill>
                <a:schemeClr val="bg1"/>
              </a:solidFill>
            </a:endParaRPr>
          </a:p>
          <a:p>
            <a:endParaRPr lang="en-US" dirty="0"/>
          </a:p>
        </p:txBody>
      </p:sp>
      <p:sp>
        <p:nvSpPr>
          <p:cNvPr id="11" name="TextBox 10">
            <a:extLst>
              <a:ext uri="{FF2B5EF4-FFF2-40B4-BE49-F238E27FC236}">
                <a16:creationId xmlns:a16="http://schemas.microsoft.com/office/drawing/2014/main" id="{2A18F8AB-EFB9-EB66-36BC-BEA595AF001C}"/>
              </a:ext>
            </a:extLst>
          </p:cNvPr>
          <p:cNvSpPr txBox="1"/>
          <p:nvPr/>
        </p:nvSpPr>
        <p:spPr>
          <a:xfrm>
            <a:off x="6046917" y="3983363"/>
            <a:ext cx="2769617" cy="707886"/>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Spanish Colonial – Residential Examples</a:t>
            </a:r>
          </a:p>
        </p:txBody>
      </p:sp>
      <p:pic>
        <p:nvPicPr>
          <p:cNvPr id="4" name="Picture 3" descr="A large house with a garden&#10;&#10;AI-generated content may be incorrect.">
            <a:extLst>
              <a:ext uri="{FF2B5EF4-FFF2-40B4-BE49-F238E27FC236}">
                <a16:creationId xmlns:a16="http://schemas.microsoft.com/office/drawing/2014/main" id="{F0002F81-94BA-4699-147C-506A9703E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18" y="2218442"/>
            <a:ext cx="5025137" cy="3157461"/>
          </a:xfrm>
          <a:prstGeom prst="rect">
            <a:avLst/>
          </a:prstGeom>
        </p:spPr>
      </p:pic>
      <p:pic>
        <p:nvPicPr>
          <p:cNvPr id="12" name="Picture 11" descr="A white house with a fountain&#10;&#10;AI-generated content may be incorrect.">
            <a:extLst>
              <a:ext uri="{FF2B5EF4-FFF2-40B4-BE49-F238E27FC236}">
                <a16:creationId xmlns:a16="http://schemas.microsoft.com/office/drawing/2014/main" id="{FD8C6506-97FC-D9CC-E15E-ECE1ADBB8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917" y="761072"/>
            <a:ext cx="5744288" cy="2872144"/>
          </a:xfrm>
          <a:prstGeom prst="rect">
            <a:avLst/>
          </a:prstGeom>
        </p:spPr>
      </p:pic>
    </p:spTree>
    <p:extLst>
      <p:ext uri="{BB962C8B-B14F-4D97-AF65-F5344CB8AC3E}">
        <p14:creationId xmlns:p14="http://schemas.microsoft.com/office/powerpoint/2010/main" val="397513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003096-75BE-9593-66F4-4CAA39734B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88EE79-E629-5538-0FE5-D1E47B831C82}"/>
              </a:ext>
            </a:extLst>
          </p:cNvPr>
          <p:cNvPicPr>
            <a:picLocks noGrp="1" noRot="1" noChangeAspect="1" noMove="1" noResize="1" noEditPoints="1" noAdjustHandles="1" noChangeArrowheads="1" noChangeShapeType="1" noCrop="1"/>
          </p:cNvPicPr>
          <p:nvPr/>
        </p:nvPicPr>
        <p:blipFill>
          <a:blip r:embed="rId2"/>
          <a:stretch>
            <a:fillRect/>
          </a:stretch>
        </p:blipFill>
        <p:spPr>
          <a:xfrm>
            <a:off x="1889371" y="248810"/>
            <a:ext cx="8353034" cy="6151989"/>
          </a:xfrm>
          <a:prstGeom prst="rect">
            <a:avLst/>
          </a:prstGeom>
        </p:spPr>
      </p:pic>
      <p:pic>
        <p:nvPicPr>
          <p:cNvPr id="4" name="Picture 3" descr="A close-up of a logo&#10;&#10;AI-generated content may be incorrect.">
            <a:extLst>
              <a:ext uri="{FF2B5EF4-FFF2-40B4-BE49-F238E27FC236}">
                <a16:creationId xmlns:a16="http://schemas.microsoft.com/office/drawing/2014/main" id="{D19C0AC5-F561-BD7C-F06A-0EA3635075AD}"/>
              </a:ext>
            </a:extLst>
          </p:cNvPr>
          <p:cNvPicPr/>
          <p:nvPr/>
        </p:nvPicPr>
        <p:blipFill>
          <a:blip r:embed="rId3">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5" name="TextBox 4">
            <a:extLst>
              <a:ext uri="{FF2B5EF4-FFF2-40B4-BE49-F238E27FC236}">
                <a16:creationId xmlns:a16="http://schemas.microsoft.com/office/drawing/2014/main" id="{E7BF43E0-6FD0-736A-1AF6-6F035B819D6E}"/>
              </a:ext>
            </a:extLst>
          </p:cNvPr>
          <p:cNvSpPr txBox="1">
            <a:spLocks noGrp="1" noRot="1" noMove="1" noResize="1" noEditPoints="1" noAdjustHandles="1" noChangeArrowheads="1" noChangeShapeType="1"/>
          </p:cNvSpPr>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Context</a:t>
            </a:r>
          </a:p>
          <a:p>
            <a:pPr algn="just">
              <a:buNone/>
            </a:pPr>
            <a:endParaRPr lang="en-US" sz="1400" dirty="0">
              <a:solidFill>
                <a:schemeClr val="bg1"/>
              </a:solidFill>
            </a:endParaRPr>
          </a:p>
          <a:p>
            <a:endParaRPr lang="en-US" dirty="0"/>
          </a:p>
        </p:txBody>
      </p:sp>
      <p:sp>
        <p:nvSpPr>
          <p:cNvPr id="8" name="Rectangle 7">
            <a:extLst>
              <a:ext uri="{FF2B5EF4-FFF2-40B4-BE49-F238E27FC236}">
                <a16:creationId xmlns:a16="http://schemas.microsoft.com/office/drawing/2014/main" id="{DC9C1025-9979-3A9D-D0A1-CFAA516F83FB}"/>
              </a:ext>
            </a:extLst>
          </p:cNvPr>
          <p:cNvSpPr/>
          <p:nvPr/>
        </p:nvSpPr>
        <p:spPr>
          <a:xfrm>
            <a:off x="4072128" y="1511808"/>
            <a:ext cx="1621536" cy="1560567"/>
          </a:xfrm>
          <a:prstGeom prst="rect">
            <a:avLst/>
          </a:prstGeom>
          <a:solidFill>
            <a:schemeClr val="accent2">
              <a:alpha val="14000"/>
            </a:schemeClr>
          </a:solid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990568-218D-BDBF-3CEB-E531B9E60FFA}"/>
              </a:ext>
            </a:extLst>
          </p:cNvPr>
          <p:cNvSpPr/>
          <p:nvPr/>
        </p:nvSpPr>
        <p:spPr>
          <a:xfrm>
            <a:off x="6870192" y="3808929"/>
            <a:ext cx="2711942" cy="2360222"/>
          </a:xfrm>
          <a:prstGeom prst="rect">
            <a:avLst/>
          </a:prstGeom>
          <a:solidFill>
            <a:schemeClr val="accent2">
              <a:alpha val="21000"/>
            </a:schemeClr>
          </a:solid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C3AF4-5A0F-4414-1E87-68C5C27A7AB3}"/>
              </a:ext>
            </a:extLst>
          </p:cNvPr>
          <p:cNvSpPr/>
          <p:nvPr/>
        </p:nvSpPr>
        <p:spPr>
          <a:xfrm>
            <a:off x="6851126" y="964582"/>
            <a:ext cx="198509" cy="699513"/>
          </a:xfrm>
          <a:prstGeom prst="rect">
            <a:avLst/>
          </a:prstGeom>
          <a:solidFill>
            <a:schemeClr val="accent2">
              <a:alpha val="21000"/>
            </a:schemeClr>
          </a:solid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97DEE10-6C75-27E4-9249-03F60DBBFCD1}"/>
              </a:ext>
            </a:extLst>
          </p:cNvPr>
          <p:cNvSpPr txBox="1"/>
          <p:nvPr/>
        </p:nvSpPr>
        <p:spPr>
          <a:xfrm>
            <a:off x="4383024" y="1786237"/>
            <a:ext cx="999744" cy="1015663"/>
          </a:xfrm>
          <a:prstGeom prst="rect">
            <a:avLst/>
          </a:prstGeom>
          <a:solidFill>
            <a:schemeClr val="bg1">
              <a:lumMod val="95000"/>
            </a:schemeClr>
          </a:solidFill>
          <a:ln>
            <a:solidFill>
              <a:srgbClr val="FF0000"/>
            </a:solidFill>
          </a:ln>
        </p:spPr>
        <p:txBody>
          <a:bodyPr wrap="square" rtlCol="0">
            <a:spAutoFit/>
          </a:bodyPr>
          <a:lstStyle/>
          <a:p>
            <a:r>
              <a:rPr lang="en-US" sz="2000" dirty="0">
                <a:solidFill>
                  <a:srgbClr val="FF0000"/>
                </a:solidFill>
                <a:latin typeface="+mj-lt"/>
              </a:rPr>
              <a:t>City Hall Square</a:t>
            </a:r>
          </a:p>
        </p:txBody>
      </p:sp>
      <p:sp>
        <p:nvSpPr>
          <p:cNvPr id="12" name="TextBox 11">
            <a:extLst>
              <a:ext uri="{FF2B5EF4-FFF2-40B4-BE49-F238E27FC236}">
                <a16:creationId xmlns:a16="http://schemas.microsoft.com/office/drawing/2014/main" id="{71B5FBE1-E3D4-5863-FB32-7176748AA60E}"/>
              </a:ext>
            </a:extLst>
          </p:cNvPr>
          <p:cNvSpPr txBox="1"/>
          <p:nvPr/>
        </p:nvSpPr>
        <p:spPr>
          <a:xfrm>
            <a:off x="7466076" y="4496504"/>
            <a:ext cx="1357884" cy="1323439"/>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City Cultural Center / Gym</a:t>
            </a:r>
          </a:p>
        </p:txBody>
      </p:sp>
      <p:sp>
        <p:nvSpPr>
          <p:cNvPr id="13" name="TextBox 12">
            <a:extLst>
              <a:ext uri="{FF2B5EF4-FFF2-40B4-BE49-F238E27FC236}">
                <a16:creationId xmlns:a16="http://schemas.microsoft.com/office/drawing/2014/main" id="{234B8BED-4305-6CB5-34FD-A74BCFF44ECA}"/>
              </a:ext>
            </a:extLst>
          </p:cNvPr>
          <p:cNvSpPr txBox="1"/>
          <p:nvPr/>
        </p:nvSpPr>
        <p:spPr>
          <a:xfrm>
            <a:off x="5699369" y="690968"/>
            <a:ext cx="999744" cy="707886"/>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PD </a:t>
            </a:r>
          </a:p>
          <a:p>
            <a:r>
              <a:rPr lang="en-US" sz="2000" dirty="0">
                <a:solidFill>
                  <a:srgbClr val="FF0000"/>
                </a:solidFill>
                <a:latin typeface="+mj-lt"/>
              </a:rPr>
              <a:t>Facade</a:t>
            </a:r>
          </a:p>
        </p:txBody>
      </p:sp>
      <p:sp>
        <p:nvSpPr>
          <p:cNvPr id="14" name="TextBox 13">
            <a:extLst>
              <a:ext uri="{FF2B5EF4-FFF2-40B4-BE49-F238E27FC236}">
                <a16:creationId xmlns:a16="http://schemas.microsoft.com/office/drawing/2014/main" id="{649C0487-DC57-D2B1-D3EE-A68FF0FD85D6}"/>
              </a:ext>
            </a:extLst>
          </p:cNvPr>
          <p:cNvSpPr txBox="1"/>
          <p:nvPr/>
        </p:nvSpPr>
        <p:spPr>
          <a:xfrm>
            <a:off x="2262946" y="3124749"/>
            <a:ext cx="7848006" cy="400110"/>
          </a:xfrm>
          <a:prstGeom prst="rect">
            <a:avLst/>
          </a:prstGeom>
          <a:pattFill prst="dashHorz">
            <a:fgClr>
              <a:schemeClr val="accent1"/>
            </a:fgClr>
            <a:bgClr>
              <a:schemeClr val="accent6">
                <a:lumMod val="20000"/>
                <a:lumOff val="80000"/>
              </a:schemeClr>
            </a:bgClr>
          </a:pattFill>
          <a:ln>
            <a:solidFill>
              <a:srgbClr val="FF0000">
                <a:alpha val="0"/>
              </a:srgbClr>
            </a:solidFill>
          </a:ln>
        </p:spPr>
        <p:txBody>
          <a:bodyPr wrap="square" rtlCol="0">
            <a:spAutoFit/>
          </a:bodyPr>
          <a:lstStyle/>
          <a:p>
            <a:endParaRPr lang="en-US" sz="2000" dirty="0">
              <a:solidFill>
                <a:srgbClr val="FF0000"/>
              </a:solidFill>
              <a:latin typeface="+mj-lt"/>
            </a:endParaRPr>
          </a:p>
        </p:txBody>
      </p:sp>
      <p:cxnSp>
        <p:nvCxnSpPr>
          <p:cNvPr id="7" name="Straight Connector 6">
            <a:extLst>
              <a:ext uri="{FF2B5EF4-FFF2-40B4-BE49-F238E27FC236}">
                <a16:creationId xmlns:a16="http://schemas.microsoft.com/office/drawing/2014/main" id="{34904167-B031-62EA-9137-B81797EB2CD0}"/>
              </a:ext>
            </a:extLst>
          </p:cNvPr>
          <p:cNvCxnSpPr/>
          <p:nvPr/>
        </p:nvCxnSpPr>
        <p:spPr>
          <a:xfrm flipH="1">
            <a:off x="1349298" y="3334215"/>
            <a:ext cx="9233209" cy="0"/>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80A1C2CB-D73A-B19D-1C8F-A095FE0F908F}"/>
              </a:ext>
            </a:extLst>
          </p:cNvPr>
          <p:cNvSpPr txBox="1"/>
          <p:nvPr/>
        </p:nvSpPr>
        <p:spPr>
          <a:xfrm>
            <a:off x="10357842" y="2970861"/>
            <a:ext cx="1712238" cy="1015663"/>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Mill Street</a:t>
            </a:r>
          </a:p>
          <a:p>
            <a:r>
              <a:rPr lang="en-US" sz="2000" dirty="0">
                <a:solidFill>
                  <a:srgbClr val="FF0000"/>
                </a:solidFill>
                <a:latin typeface="+mj-lt"/>
              </a:rPr>
              <a:t>ROW </a:t>
            </a:r>
          </a:p>
          <a:p>
            <a:r>
              <a:rPr lang="en-US" sz="2000" dirty="0">
                <a:solidFill>
                  <a:srgbClr val="FF0000"/>
                </a:solidFill>
                <a:latin typeface="+mj-lt"/>
              </a:rPr>
              <a:t>Improvements</a:t>
            </a:r>
          </a:p>
        </p:txBody>
      </p:sp>
    </p:spTree>
    <p:extLst>
      <p:ext uri="{BB962C8B-B14F-4D97-AF65-F5344CB8AC3E}">
        <p14:creationId xmlns:p14="http://schemas.microsoft.com/office/powerpoint/2010/main" val="3877747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7550FD-9146-1A7A-5C23-4FC7B6BF51A0}"/>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B1E16568-C3D2-443E-D898-AE6CD2F8ACD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C3D105E3-9764-A385-0BAD-28C07147ADDF}"/>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City Hall</a:t>
            </a:r>
          </a:p>
          <a:p>
            <a:r>
              <a:rPr lang="en-US" dirty="0">
                <a:solidFill>
                  <a:schemeClr val="bg1"/>
                </a:solidFill>
              </a:rPr>
              <a:t>April 15, 2025</a:t>
            </a:r>
          </a:p>
        </p:txBody>
      </p:sp>
      <p:pic>
        <p:nvPicPr>
          <p:cNvPr id="3" name="Picture 2" descr="A street with a white line&#10;&#10;AI-generated content may be incorrect.">
            <a:extLst>
              <a:ext uri="{FF2B5EF4-FFF2-40B4-BE49-F238E27FC236}">
                <a16:creationId xmlns:a16="http://schemas.microsoft.com/office/drawing/2014/main" id="{1473378B-6AD5-D39B-B8D6-1D8574891A04}"/>
              </a:ext>
            </a:extLst>
          </p:cNvPr>
          <p:cNvPicPr>
            <a:picLocks noChangeAspect="1"/>
          </p:cNvPicPr>
          <p:nvPr/>
        </p:nvPicPr>
        <p:blipFill>
          <a:blip r:embed="rId3">
            <a:extLst>
              <a:ext uri="{28A0092B-C50C-407E-A947-70E740481C1C}">
                <a14:useLocalDpi xmlns:a14="http://schemas.microsoft.com/office/drawing/2010/main" val="0"/>
              </a:ext>
            </a:extLst>
          </a:blip>
          <a:srcRect l="19514" t="23148" r="7499" b="40648"/>
          <a:stretch/>
        </p:blipFill>
        <p:spPr>
          <a:xfrm>
            <a:off x="533400" y="946150"/>
            <a:ext cx="11197048" cy="4165600"/>
          </a:xfrm>
          <a:prstGeom prst="rect">
            <a:avLst/>
          </a:prstGeom>
        </p:spPr>
      </p:pic>
      <p:sp>
        <p:nvSpPr>
          <p:cNvPr id="2" name="TextBox 1">
            <a:extLst>
              <a:ext uri="{FF2B5EF4-FFF2-40B4-BE49-F238E27FC236}">
                <a16:creationId xmlns:a16="http://schemas.microsoft.com/office/drawing/2014/main" id="{7E29CC41-9DE2-122F-872A-4D3DC8E6CDE5}"/>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Possible City Hall Lot (130’ x 120’, 15,600 sq ft)</a:t>
            </a:r>
          </a:p>
          <a:p>
            <a:pPr algn="just">
              <a:buNone/>
            </a:pPr>
            <a:endParaRPr lang="en-US" sz="1400" dirty="0">
              <a:solidFill>
                <a:schemeClr val="bg1"/>
              </a:solidFill>
            </a:endParaRPr>
          </a:p>
          <a:p>
            <a:endParaRPr lang="en-US" dirty="0"/>
          </a:p>
        </p:txBody>
      </p:sp>
    </p:spTree>
    <p:extLst>
      <p:ext uri="{BB962C8B-B14F-4D97-AF65-F5344CB8AC3E}">
        <p14:creationId xmlns:p14="http://schemas.microsoft.com/office/powerpoint/2010/main" val="46821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DDDB0C1-A413-E424-147B-FB0D5EDCB0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D1DCD3-E969-B40A-3417-BC9024CF9915}"/>
              </a:ext>
            </a:extLst>
          </p:cNvPr>
          <p:cNvPicPr>
            <a:picLocks noChangeAspect="1"/>
          </p:cNvPicPr>
          <p:nvPr/>
        </p:nvPicPr>
        <p:blipFill>
          <a:blip r:embed="rId2"/>
          <a:stretch>
            <a:fillRect/>
          </a:stretch>
        </p:blipFill>
        <p:spPr>
          <a:xfrm>
            <a:off x="911064" y="86322"/>
            <a:ext cx="10369871" cy="6587527"/>
          </a:xfrm>
          <a:prstGeom prst="rect">
            <a:avLst/>
          </a:prstGeom>
        </p:spPr>
      </p:pic>
      <p:sp>
        <p:nvSpPr>
          <p:cNvPr id="2" name="TextBox 1">
            <a:extLst>
              <a:ext uri="{FF2B5EF4-FFF2-40B4-BE49-F238E27FC236}">
                <a16:creationId xmlns:a16="http://schemas.microsoft.com/office/drawing/2014/main" id="{6894C19A-B814-D51B-3C5A-F8F7980B110E}"/>
              </a:ext>
            </a:extLst>
          </p:cNvPr>
          <p:cNvSpPr txBox="1"/>
          <p:nvPr/>
        </p:nvSpPr>
        <p:spPr>
          <a:xfrm>
            <a:off x="2529840" y="184151"/>
            <a:ext cx="999744" cy="1015663"/>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City Hall Square</a:t>
            </a:r>
          </a:p>
        </p:txBody>
      </p:sp>
      <p:sp>
        <p:nvSpPr>
          <p:cNvPr id="4" name="TextBox 3">
            <a:extLst>
              <a:ext uri="{FF2B5EF4-FFF2-40B4-BE49-F238E27FC236}">
                <a16:creationId xmlns:a16="http://schemas.microsoft.com/office/drawing/2014/main" id="{B6600595-2BAF-AB55-8ACA-457D6D46EF1A}"/>
              </a:ext>
            </a:extLst>
          </p:cNvPr>
          <p:cNvSpPr txBox="1"/>
          <p:nvPr/>
        </p:nvSpPr>
        <p:spPr>
          <a:xfrm>
            <a:off x="7565874" y="2531949"/>
            <a:ext cx="1712238" cy="1015663"/>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Mill Street</a:t>
            </a:r>
          </a:p>
          <a:p>
            <a:r>
              <a:rPr lang="en-US" sz="2000" dirty="0">
                <a:solidFill>
                  <a:srgbClr val="FF0000"/>
                </a:solidFill>
                <a:latin typeface="+mj-lt"/>
              </a:rPr>
              <a:t>ROW </a:t>
            </a:r>
          </a:p>
          <a:p>
            <a:r>
              <a:rPr lang="en-US" sz="2000" dirty="0">
                <a:solidFill>
                  <a:srgbClr val="FF0000"/>
                </a:solidFill>
                <a:latin typeface="+mj-lt"/>
              </a:rPr>
              <a:t>Improvements</a:t>
            </a:r>
          </a:p>
        </p:txBody>
      </p:sp>
    </p:spTree>
    <p:extLst>
      <p:ext uri="{BB962C8B-B14F-4D97-AF65-F5344CB8AC3E}">
        <p14:creationId xmlns:p14="http://schemas.microsoft.com/office/powerpoint/2010/main" val="1442724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3E3D97-FAF5-8B38-C8D2-5F6347D206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20CEA6-556A-9E5D-8A52-291D5EB20444}"/>
              </a:ext>
            </a:extLst>
          </p:cNvPr>
          <p:cNvPicPr>
            <a:picLocks noChangeAspect="1"/>
          </p:cNvPicPr>
          <p:nvPr/>
        </p:nvPicPr>
        <p:blipFill>
          <a:blip r:embed="rId2"/>
          <a:stretch>
            <a:fillRect/>
          </a:stretch>
        </p:blipFill>
        <p:spPr>
          <a:xfrm>
            <a:off x="1443496" y="279400"/>
            <a:ext cx="9305007" cy="6121400"/>
          </a:xfrm>
          <a:prstGeom prst="rect">
            <a:avLst/>
          </a:prstGeom>
        </p:spPr>
      </p:pic>
      <p:sp>
        <p:nvSpPr>
          <p:cNvPr id="2" name="TextBox 1">
            <a:extLst>
              <a:ext uri="{FF2B5EF4-FFF2-40B4-BE49-F238E27FC236}">
                <a16:creationId xmlns:a16="http://schemas.microsoft.com/office/drawing/2014/main" id="{479393ED-8265-B159-A5CD-1B09E4CBA001}"/>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rgbClr val="FF0000"/>
                </a:solidFill>
              </a:rPr>
              <a:t>Aerial view</a:t>
            </a:r>
          </a:p>
          <a:p>
            <a:pPr algn="just">
              <a:buNone/>
            </a:pPr>
            <a:endParaRPr lang="en-US" sz="1400" dirty="0">
              <a:solidFill>
                <a:schemeClr val="bg1"/>
              </a:solidFill>
            </a:endParaRPr>
          </a:p>
          <a:p>
            <a:endParaRPr lang="en-US" dirty="0"/>
          </a:p>
        </p:txBody>
      </p:sp>
    </p:spTree>
    <p:extLst>
      <p:ext uri="{BB962C8B-B14F-4D97-AF65-F5344CB8AC3E}">
        <p14:creationId xmlns:p14="http://schemas.microsoft.com/office/powerpoint/2010/main" val="3170793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77A877-E280-C68D-0150-670B8935CC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A4AECD-7B1E-B7B7-5EB8-582ED65A591D}"/>
              </a:ext>
            </a:extLst>
          </p:cNvPr>
          <p:cNvPicPr>
            <a:picLocks noChangeAspect="1"/>
          </p:cNvPicPr>
          <p:nvPr/>
        </p:nvPicPr>
        <p:blipFill>
          <a:blip r:embed="rId2"/>
          <a:srcRect l="513" t="5898" r="1000" b="-1985"/>
          <a:stretch/>
        </p:blipFill>
        <p:spPr>
          <a:xfrm>
            <a:off x="307974" y="1492249"/>
            <a:ext cx="11576051" cy="3380307"/>
          </a:xfrm>
          <a:prstGeom prst="rect">
            <a:avLst/>
          </a:prstGeom>
        </p:spPr>
      </p:pic>
      <p:pic>
        <p:nvPicPr>
          <p:cNvPr id="4" name="Picture 3" descr="A close-up of a logo&#10;&#10;AI-generated content may be incorrect.">
            <a:extLst>
              <a:ext uri="{FF2B5EF4-FFF2-40B4-BE49-F238E27FC236}">
                <a16:creationId xmlns:a16="http://schemas.microsoft.com/office/drawing/2014/main" id="{03A7D73C-A88D-AEC6-77E9-D9F004BD5DA1}"/>
              </a:ext>
            </a:extLst>
          </p:cNvPr>
          <p:cNvPicPr/>
          <p:nvPr/>
        </p:nvPicPr>
        <p:blipFill>
          <a:blip r:embed="rId3">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2" name="TextBox 1">
            <a:extLst>
              <a:ext uri="{FF2B5EF4-FFF2-40B4-BE49-F238E27FC236}">
                <a16:creationId xmlns:a16="http://schemas.microsoft.com/office/drawing/2014/main" id="{CDFC0054-71B8-037C-C0D8-3453370718B7}"/>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View from Mill Street</a:t>
            </a:r>
          </a:p>
          <a:p>
            <a:pPr algn="just">
              <a:buNone/>
            </a:pPr>
            <a:endParaRPr lang="en-US" sz="1400" dirty="0">
              <a:solidFill>
                <a:schemeClr val="bg1"/>
              </a:solidFill>
            </a:endParaRPr>
          </a:p>
          <a:p>
            <a:endParaRPr lang="en-US" dirty="0"/>
          </a:p>
        </p:txBody>
      </p:sp>
      <p:sp>
        <p:nvSpPr>
          <p:cNvPr id="5" name="TextBox 4">
            <a:extLst>
              <a:ext uri="{FF2B5EF4-FFF2-40B4-BE49-F238E27FC236}">
                <a16:creationId xmlns:a16="http://schemas.microsoft.com/office/drawing/2014/main" id="{F53231E8-40CB-30C6-1DAC-693EDF1F3668}"/>
              </a:ext>
            </a:extLst>
          </p:cNvPr>
          <p:cNvSpPr txBox="1"/>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City Hall</a:t>
            </a:r>
          </a:p>
          <a:p>
            <a:r>
              <a:rPr lang="en-US" dirty="0">
                <a:solidFill>
                  <a:schemeClr val="bg1"/>
                </a:solidFill>
              </a:rPr>
              <a:t>April 15, 2025</a:t>
            </a:r>
          </a:p>
        </p:txBody>
      </p:sp>
    </p:spTree>
    <p:extLst>
      <p:ext uri="{BB962C8B-B14F-4D97-AF65-F5344CB8AC3E}">
        <p14:creationId xmlns:p14="http://schemas.microsoft.com/office/powerpoint/2010/main" val="97088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E3887B-0FDA-3086-129A-09945D4B1C6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ADEBB78-5DCD-C488-111E-DF961EDF61A6}"/>
              </a:ext>
            </a:extLst>
          </p:cNvPr>
          <p:cNvPicPr>
            <a:picLocks noChangeAspect="1"/>
          </p:cNvPicPr>
          <p:nvPr/>
        </p:nvPicPr>
        <p:blipFill>
          <a:blip r:embed="rId2"/>
          <a:stretch>
            <a:fillRect/>
          </a:stretch>
        </p:blipFill>
        <p:spPr>
          <a:xfrm>
            <a:off x="533400" y="88442"/>
            <a:ext cx="11242288" cy="6312358"/>
          </a:xfrm>
          <a:prstGeom prst="rect">
            <a:avLst/>
          </a:prstGeom>
        </p:spPr>
      </p:pic>
      <p:pic>
        <p:nvPicPr>
          <p:cNvPr id="4" name="Picture 3" descr="A close-up of a logo&#10;&#10;AI-generated content may be incorrect.">
            <a:extLst>
              <a:ext uri="{FF2B5EF4-FFF2-40B4-BE49-F238E27FC236}">
                <a16:creationId xmlns:a16="http://schemas.microsoft.com/office/drawing/2014/main" id="{E0334FDD-A86F-91CE-F1AF-9E131B227B04}"/>
              </a:ext>
            </a:extLst>
          </p:cNvPr>
          <p:cNvPicPr/>
          <p:nvPr/>
        </p:nvPicPr>
        <p:blipFill>
          <a:blip r:embed="rId3">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8" name="TextBox 7">
            <a:extLst>
              <a:ext uri="{FF2B5EF4-FFF2-40B4-BE49-F238E27FC236}">
                <a16:creationId xmlns:a16="http://schemas.microsoft.com/office/drawing/2014/main" id="{B895B27D-7C19-44FE-619B-7FB0AC2DF043}"/>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Mill Street Aerial</a:t>
            </a:r>
          </a:p>
          <a:p>
            <a:pPr algn="just">
              <a:buNone/>
            </a:pPr>
            <a:endParaRPr lang="en-US" sz="1400" dirty="0">
              <a:solidFill>
                <a:schemeClr val="bg1"/>
              </a:solidFill>
            </a:endParaRPr>
          </a:p>
          <a:p>
            <a:endParaRPr lang="en-US" dirty="0"/>
          </a:p>
        </p:txBody>
      </p:sp>
    </p:spTree>
    <p:extLst>
      <p:ext uri="{BB962C8B-B14F-4D97-AF65-F5344CB8AC3E}">
        <p14:creationId xmlns:p14="http://schemas.microsoft.com/office/powerpoint/2010/main" val="3928545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5F979F-B972-7C5A-0BEE-74E8D0E4B28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1240710-5B34-ECCC-679F-03B3DFF651CD}"/>
              </a:ext>
            </a:extLst>
          </p:cNvPr>
          <p:cNvPicPr>
            <a:picLocks noChangeAspect="1"/>
          </p:cNvPicPr>
          <p:nvPr/>
        </p:nvPicPr>
        <p:blipFill>
          <a:blip r:embed="rId2"/>
          <a:srcRect l="20307" t="45726" r="52256" b="16997"/>
          <a:stretch/>
        </p:blipFill>
        <p:spPr>
          <a:xfrm>
            <a:off x="1046479" y="938784"/>
            <a:ext cx="5881471" cy="4486656"/>
          </a:xfrm>
          <a:prstGeom prst="rect">
            <a:avLst/>
          </a:prstGeom>
        </p:spPr>
      </p:pic>
      <p:pic>
        <p:nvPicPr>
          <p:cNvPr id="4" name="Picture 3" descr="A close-up of a logo&#10;&#10;AI-generated content may be incorrect.">
            <a:extLst>
              <a:ext uri="{FF2B5EF4-FFF2-40B4-BE49-F238E27FC236}">
                <a16:creationId xmlns:a16="http://schemas.microsoft.com/office/drawing/2014/main" id="{576FD095-940F-F0EB-C83D-BC5E21A3AF5A}"/>
              </a:ext>
            </a:extLst>
          </p:cNvPr>
          <p:cNvPicPr/>
          <p:nvPr/>
        </p:nvPicPr>
        <p:blipFill>
          <a:blip r:embed="rId3">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8" name="TextBox 7">
            <a:extLst>
              <a:ext uri="{FF2B5EF4-FFF2-40B4-BE49-F238E27FC236}">
                <a16:creationId xmlns:a16="http://schemas.microsoft.com/office/drawing/2014/main" id="{84352F29-2EE3-EFB5-944C-930AEED91745}"/>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Mill Street Aerial</a:t>
            </a:r>
          </a:p>
          <a:p>
            <a:pPr algn="just">
              <a:buNone/>
            </a:pPr>
            <a:endParaRPr lang="en-US" sz="1400" dirty="0">
              <a:solidFill>
                <a:schemeClr val="bg1"/>
              </a:solidFill>
            </a:endParaRPr>
          </a:p>
          <a:p>
            <a:endParaRPr lang="en-US" dirty="0"/>
          </a:p>
        </p:txBody>
      </p:sp>
      <p:pic>
        <p:nvPicPr>
          <p:cNvPr id="2" name="Picture 1">
            <a:extLst>
              <a:ext uri="{FF2B5EF4-FFF2-40B4-BE49-F238E27FC236}">
                <a16:creationId xmlns:a16="http://schemas.microsoft.com/office/drawing/2014/main" id="{E6C6C029-4528-D631-B390-1E9C5E9E14AA}"/>
              </a:ext>
            </a:extLst>
          </p:cNvPr>
          <p:cNvPicPr>
            <a:picLocks noChangeAspect="1"/>
          </p:cNvPicPr>
          <p:nvPr/>
        </p:nvPicPr>
        <p:blipFill>
          <a:blip r:embed="rId2"/>
          <a:srcRect l="73229" t="42251" r="3780" b="31868"/>
          <a:stretch/>
        </p:blipFill>
        <p:spPr>
          <a:xfrm>
            <a:off x="7217663" y="938784"/>
            <a:ext cx="4629321" cy="2926080"/>
          </a:xfrm>
          <a:prstGeom prst="rect">
            <a:avLst/>
          </a:prstGeom>
        </p:spPr>
      </p:pic>
      <p:pic>
        <p:nvPicPr>
          <p:cNvPr id="3" name="Picture 2">
            <a:extLst>
              <a:ext uri="{FF2B5EF4-FFF2-40B4-BE49-F238E27FC236}">
                <a16:creationId xmlns:a16="http://schemas.microsoft.com/office/drawing/2014/main" id="{205C47F6-7354-A414-2BCE-5A7CE7A46571}"/>
              </a:ext>
            </a:extLst>
          </p:cNvPr>
          <p:cNvPicPr>
            <a:picLocks noChangeAspect="1"/>
          </p:cNvPicPr>
          <p:nvPr/>
        </p:nvPicPr>
        <p:blipFill>
          <a:blip r:embed="rId2"/>
          <a:srcRect l="85701" t="5842" r="2587" b="62385"/>
          <a:stretch/>
        </p:blipFill>
        <p:spPr>
          <a:xfrm>
            <a:off x="10009632" y="3483873"/>
            <a:ext cx="1843024" cy="2807199"/>
          </a:xfrm>
          <a:prstGeom prst="rect">
            <a:avLst/>
          </a:prstGeom>
        </p:spPr>
      </p:pic>
      <p:sp>
        <p:nvSpPr>
          <p:cNvPr id="5" name="TextBox 4">
            <a:extLst>
              <a:ext uri="{FF2B5EF4-FFF2-40B4-BE49-F238E27FC236}">
                <a16:creationId xmlns:a16="http://schemas.microsoft.com/office/drawing/2014/main" id="{0A6ECC15-3A2B-0019-5B01-31A2BE2C752F}"/>
              </a:ext>
            </a:extLst>
          </p:cNvPr>
          <p:cNvSpPr txBox="1"/>
          <p:nvPr/>
        </p:nvSpPr>
        <p:spPr>
          <a:xfrm>
            <a:off x="7466076" y="4496504"/>
            <a:ext cx="1357884" cy="1323439"/>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City Cultural Center / Gym</a:t>
            </a:r>
          </a:p>
        </p:txBody>
      </p:sp>
    </p:spTree>
    <p:extLst>
      <p:ext uri="{BB962C8B-B14F-4D97-AF65-F5344CB8AC3E}">
        <p14:creationId xmlns:p14="http://schemas.microsoft.com/office/powerpoint/2010/main" val="83931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2BA630-7570-EC9D-B14B-C37B602CE627}"/>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93DCCF01-FE2F-0596-C066-023EEE280D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EDD9A334-DFBE-6BC5-3476-4BE36C976177}"/>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sp>
        <p:nvSpPr>
          <p:cNvPr id="3" name="TextBox 2">
            <a:extLst>
              <a:ext uri="{FF2B5EF4-FFF2-40B4-BE49-F238E27FC236}">
                <a16:creationId xmlns:a16="http://schemas.microsoft.com/office/drawing/2014/main" id="{E7A61F3A-7566-0400-10F3-CD7C5A9CA127}"/>
              </a:ext>
            </a:extLst>
          </p:cNvPr>
          <p:cNvSpPr txBox="1"/>
          <p:nvPr/>
        </p:nvSpPr>
        <p:spPr>
          <a:xfrm>
            <a:off x="1046480" y="296836"/>
            <a:ext cx="10099040" cy="5478423"/>
          </a:xfrm>
          <a:prstGeom prst="rect">
            <a:avLst/>
          </a:prstGeom>
          <a:noFill/>
        </p:spPr>
        <p:txBody>
          <a:bodyPr wrap="square" rtlCol="0">
            <a:spAutoFit/>
          </a:bodyPr>
          <a:lstStyle/>
          <a:p>
            <a:pPr algn="just">
              <a:buNone/>
            </a:pPr>
            <a:r>
              <a:rPr lang="en-US" sz="2000" b="1" dirty="0">
                <a:solidFill>
                  <a:schemeClr val="bg1"/>
                </a:solidFill>
              </a:rPr>
              <a:t>Introduction</a:t>
            </a:r>
          </a:p>
          <a:p>
            <a:pPr algn="just">
              <a:buNone/>
            </a:pPr>
            <a:endParaRPr lang="en-US" sz="1400" dirty="0">
              <a:solidFill>
                <a:schemeClr val="bg1"/>
              </a:solidFill>
            </a:endParaRPr>
          </a:p>
          <a:p>
            <a:pPr algn="just">
              <a:buNone/>
            </a:pPr>
            <a:r>
              <a:rPr lang="en-US" sz="1400" dirty="0">
                <a:solidFill>
                  <a:schemeClr val="bg1"/>
                </a:solidFill>
              </a:rPr>
              <a:t>Andrew Carnegie, a philanthropist and industrialist, was deeply influenced by Vitruvian architectural principles—commodity, firmness, and delight—when funding the creation of public libraries across the United States.</a:t>
            </a:r>
          </a:p>
          <a:p>
            <a:pPr algn="just"/>
            <a:endParaRPr lang="en-US" sz="1400" dirty="0">
              <a:solidFill>
                <a:schemeClr val="bg1"/>
              </a:solidFill>
            </a:endParaRPr>
          </a:p>
          <a:p>
            <a:pPr algn="just"/>
            <a:r>
              <a:rPr lang="en-US" sz="1600" b="1" dirty="0">
                <a:solidFill>
                  <a:srgbClr val="FF0000"/>
                </a:solidFill>
              </a:rPr>
              <a:t>Commodity</a:t>
            </a:r>
            <a:r>
              <a:rPr lang="en-US" sz="1400" b="1" dirty="0">
                <a:solidFill>
                  <a:schemeClr val="bg1"/>
                </a:solidFill>
              </a:rPr>
              <a:t> (Utility)</a:t>
            </a:r>
            <a:r>
              <a:rPr lang="en-US" sz="1400" dirty="0">
                <a:solidFill>
                  <a:schemeClr val="bg1"/>
                </a:solidFill>
              </a:rPr>
              <a:t>: Carnegie believed that libraries should serve the practical needs of the community. He wanted the buildings to be functional and accessible, providing a space where people could easily access information and educational resources. He ensured that the libraries were designed to accommodate large numbers of visitors and offered a variety of spaces for different activities—reading rooms, children's areas, and even lecture halls.</a:t>
            </a:r>
          </a:p>
          <a:p>
            <a:pPr algn="just"/>
            <a:endParaRPr lang="en-US" sz="1400" dirty="0">
              <a:solidFill>
                <a:schemeClr val="bg1"/>
              </a:solidFill>
            </a:endParaRPr>
          </a:p>
          <a:p>
            <a:pPr algn="just"/>
            <a:r>
              <a:rPr lang="en-US" sz="1600" b="1" dirty="0">
                <a:solidFill>
                  <a:srgbClr val="FF0000"/>
                </a:solidFill>
              </a:rPr>
              <a:t>Firmness</a:t>
            </a:r>
            <a:r>
              <a:rPr lang="en-US" sz="1400" b="1" dirty="0">
                <a:solidFill>
                  <a:schemeClr val="bg1"/>
                </a:solidFill>
              </a:rPr>
              <a:t> (Stability and Durability)</a:t>
            </a:r>
            <a:r>
              <a:rPr lang="en-US" sz="1400" dirty="0">
                <a:solidFill>
                  <a:schemeClr val="bg1"/>
                </a:solidFill>
              </a:rPr>
              <a:t>: Reflecting Vitruvius's emphasis on the strength and longevity of a structure, Carnegie insisted that the libraries be robust and enduring. This was symbolized in the use of high-quality materials, such as stone and brick, which not only ensured the buildings would last but also conveyed the importance of education as a lasting investment in the community.</a:t>
            </a:r>
          </a:p>
          <a:p>
            <a:pPr algn="just">
              <a:buFont typeface="+mj-lt"/>
              <a:buAutoNum type="arabicPeriod"/>
            </a:pPr>
            <a:endParaRPr lang="en-US" sz="1400" dirty="0">
              <a:solidFill>
                <a:schemeClr val="bg1"/>
              </a:solidFill>
            </a:endParaRPr>
          </a:p>
          <a:p>
            <a:pPr algn="just"/>
            <a:r>
              <a:rPr lang="en-US" sz="1600" b="1" dirty="0">
                <a:solidFill>
                  <a:srgbClr val="FF0000"/>
                </a:solidFill>
              </a:rPr>
              <a:t>Delight </a:t>
            </a:r>
            <a:r>
              <a:rPr lang="en-US" sz="1400" b="1" dirty="0">
                <a:solidFill>
                  <a:schemeClr val="bg1"/>
                </a:solidFill>
              </a:rPr>
              <a:t>(Aesthetic Appeal)</a:t>
            </a:r>
            <a:r>
              <a:rPr lang="en-US" sz="1400" dirty="0">
                <a:solidFill>
                  <a:schemeClr val="bg1"/>
                </a:solidFill>
              </a:rPr>
              <a:t>: Carnegie understood that public buildings, especially libraries, should be inspiring and uplifting. He wanted the architecture to inspire a sense of awe and pride in the community. Influenced by classical designs, many of Carnegie’s libraries featured elegant facades, grand staircases, and decorative elements that reflected the dignity and beauty of learning, thereby delighting both users and visitors.</a:t>
            </a:r>
          </a:p>
          <a:p>
            <a:pPr algn="just">
              <a:buFont typeface="+mj-lt"/>
              <a:buAutoNum type="arabicPeriod"/>
            </a:pPr>
            <a:endParaRPr lang="en-US" sz="1400" dirty="0">
              <a:solidFill>
                <a:schemeClr val="bg1"/>
              </a:solidFill>
            </a:endParaRPr>
          </a:p>
          <a:p>
            <a:pPr algn="just"/>
            <a:r>
              <a:rPr lang="en-US" sz="1400" dirty="0">
                <a:solidFill>
                  <a:schemeClr val="bg1"/>
                </a:solidFill>
              </a:rPr>
              <a:t>By adhering to these Vitruvian principles, Carnegie’s libraries were not just utilitarian structures; they became symbols of the importance of education and culture, providing practical resources while also enriching the community's intellectual and aesthetic life.</a:t>
            </a:r>
          </a:p>
          <a:p>
            <a:endParaRPr lang="en-US" dirty="0"/>
          </a:p>
        </p:txBody>
      </p:sp>
    </p:spTree>
    <p:extLst>
      <p:ext uri="{BB962C8B-B14F-4D97-AF65-F5344CB8AC3E}">
        <p14:creationId xmlns:p14="http://schemas.microsoft.com/office/powerpoint/2010/main" val="1976366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1F7716-2D58-4917-125D-C9EA5FF1B8E8}"/>
            </a:ext>
          </a:extLst>
        </p:cNvPr>
        <p:cNvGrpSpPr/>
        <p:nvPr/>
      </p:nvGrpSpPr>
      <p:grpSpPr>
        <a:xfrm>
          <a:off x="0" y="0"/>
          <a:ext cx="0" cy="0"/>
          <a:chOff x="0" y="0"/>
          <a:chExt cx="0" cy="0"/>
        </a:xfrm>
      </p:grpSpPr>
      <p:pic>
        <p:nvPicPr>
          <p:cNvPr id="4" name="Picture 3" descr="A close-up of a logo&#10;&#10;AI-generated content may be incorrect.">
            <a:extLst>
              <a:ext uri="{FF2B5EF4-FFF2-40B4-BE49-F238E27FC236}">
                <a16:creationId xmlns:a16="http://schemas.microsoft.com/office/drawing/2014/main" id="{148E7556-9488-AD87-E32A-EB60A43994DB}"/>
              </a:ext>
            </a:extLst>
          </p:cNvPr>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pic>
        <p:nvPicPr>
          <p:cNvPr id="5" name="Picture 4">
            <a:extLst>
              <a:ext uri="{FF2B5EF4-FFF2-40B4-BE49-F238E27FC236}">
                <a16:creationId xmlns:a16="http://schemas.microsoft.com/office/drawing/2014/main" id="{35DB8365-B7DA-D3DA-D920-A75A374C1AF6}"/>
              </a:ext>
            </a:extLst>
          </p:cNvPr>
          <p:cNvPicPr>
            <a:picLocks noChangeAspect="1"/>
          </p:cNvPicPr>
          <p:nvPr/>
        </p:nvPicPr>
        <p:blipFill>
          <a:blip r:embed="rId3"/>
          <a:stretch>
            <a:fillRect/>
          </a:stretch>
        </p:blipFill>
        <p:spPr>
          <a:xfrm>
            <a:off x="1546806" y="244140"/>
            <a:ext cx="9098387" cy="5353772"/>
          </a:xfrm>
          <a:prstGeom prst="rect">
            <a:avLst/>
          </a:prstGeom>
        </p:spPr>
      </p:pic>
      <p:sp>
        <p:nvSpPr>
          <p:cNvPr id="6" name="TextBox 5">
            <a:extLst>
              <a:ext uri="{FF2B5EF4-FFF2-40B4-BE49-F238E27FC236}">
                <a16:creationId xmlns:a16="http://schemas.microsoft.com/office/drawing/2014/main" id="{F497CF27-8BE9-9858-406E-6340EF9E5FEA}"/>
              </a:ext>
            </a:extLst>
          </p:cNvPr>
          <p:cNvSpPr txBox="1"/>
          <p:nvPr/>
        </p:nvSpPr>
        <p:spPr>
          <a:xfrm>
            <a:off x="9527657" y="4763096"/>
            <a:ext cx="999744" cy="707886"/>
          </a:xfrm>
          <a:prstGeom prst="rect">
            <a:avLst/>
          </a:prstGeom>
          <a:solidFill>
            <a:schemeClr val="bg1"/>
          </a:solidFill>
          <a:ln>
            <a:solidFill>
              <a:srgbClr val="FF0000"/>
            </a:solidFill>
          </a:ln>
        </p:spPr>
        <p:txBody>
          <a:bodyPr wrap="square" rtlCol="0">
            <a:spAutoFit/>
          </a:bodyPr>
          <a:lstStyle/>
          <a:p>
            <a:r>
              <a:rPr lang="en-US" sz="2000" dirty="0">
                <a:solidFill>
                  <a:srgbClr val="FF0000"/>
                </a:solidFill>
                <a:latin typeface="+mj-lt"/>
              </a:rPr>
              <a:t>PD </a:t>
            </a:r>
          </a:p>
          <a:p>
            <a:r>
              <a:rPr lang="en-US" sz="2000" dirty="0">
                <a:solidFill>
                  <a:srgbClr val="FF0000"/>
                </a:solidFill>
                <a:latin typeface="+mj-lt"/>
              </a:rPr>
              <a:t>Facade</a:t>
            </a:r>
          </a:p>
        </p:txBody>
      </p:sp>
      <p:sp>
        <p:nvSpPr>
          <p:cNvPr id="7" name="TextBox 6">
            <a:extLst>
              <a:ext uri="{FF2B5EF4-FFF2-40B4-BE49-F238E27FC236}">
                <a16:creationId xmlns:a16="http://schemas.microsoft.com/office/drawing/2014/main" id="{E517A844-4E9F-0F17-EEBE-1DCE1C09DD5F}"/>
              </a:ext>
            </a:extLst>
          </p:cNvPr>
          <p:cNvSpPr txBox="1"/>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City Hall</a:t>
            </a:r>
          </a:p>
          <a:p>
            <a:r>
              <a:rPr lang="en-US" dirty="0">
                <a:solidFill>
                  <a:schemeClr val="bg1"/>
                </a:solidFill>
              </a:rPr>
              <a:t>April 15, 2025</a:t>
            </a:r>
          </a:p>
        </p:txBody>
      </p:sp>
    </p:spTree>
    <p:extLst>
      <p:ext uri="{BB962C8B-B14F-4D97-AF65-F5344CB8AC3E}">
        <p14:creationId xmlns:p14="http://schemas.microsoft.com/office/powerpoint/2010/main" val="132258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A9E51B-DBF2-6ACE-D5A3-0198CE28616C}"/>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72E2C22A-872C-472E-07F7-38146FCD68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2D62E0E4-0C03-9356-D25E-A3DF8A8CEB90}"/>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sp>
        <p:nvSpPr>
          <p:cNvPr id="4" name="TextBox 3">
            <a:extLst>
              <a:ext uri="{FF2B5EF4-FFF2-40B4-BE49-F238E27FC236}">
                <a16:creationId xmlns:a16="http://schemas.microsoft.com/office/drawing/2014/main" id="{5E9B3133-D25F-0737-D52D-703A405E91D9}"/>
              </a:ext>
            </a:extLst>
          </p:cNvPr>
          <p:cNvSpPr txBox="1">
            <a:spLocks noGrp="1" noRot="1" noMove="1" noResize="1" noEditPoints="1" noAdjustHandles="1" noChangeArrowheads="1" noChangeShapeType="1"/>
          </p:cNvSpPr>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Context</a:t>
            </a:r>
          </a:p>
          <a:p>
            <a:pPr algn="just">
              <a:buNone/>
            </a:pPr>
            <a:endParaRPr lang="en-US" sz="1400" dirty="0">
              <a:solidFill>
                <a:schemeClr val="bg1"/>
              </a:solidFill>
            </a:endParaRPr>
          </a:p>
          <a:p>
            <a:endParaRPr lang="en-US" dirty="0"/>
          </a:p>
        </p:txBody>
      </p:sp>
      <p:pic>
        <p:nvPicPr>
          <p:cNvPr id="6" name="Picture 5">
            <a:extLst>
              <a:ext uri="{FF2B5EF4-FFF2-40B4-BE49-F238E27FC236}">
                <a16:creationId xmlns:a16="http://schemas.microsoft.com/office/drawing/2014/main" id="{86B2A887-A545-8E85-1E7D-131368C50EA9}"/>
              </a:ext>
            </a:extLst>
          </p:cNvPr>
          <p:cNvPicPr>
            <a:picLocks noChangeAspect="1"/>
          </p:cNvPicPr>
          <p:nvPr/>
        </p:nvPicPr>
        <p:blipFill>
          <a:blip r:embed="rId4"/>
          <a:stretch>
            <a:fillRect/>
          </a:stretch>
        </p:blipFill>
        <p:spPr>
          <a:xfrm>
            <a:off x="4787900" y="740458"/>
            <a:ext cx="6699250" cy="4885641"/>
          </a:xfrm>
          <a:prstGeom prst="rect">
            <a:avLst/>
          </a:prstGeom>
        </p:spPr>
      </p:pic>
      <p:pic>
        <p:nvPicPr>
          <p:cNvPr id="8" name="Picture 7">
            <a:extLst>
              <a:ext uri="{FF2B5EF4-FFF2-40B4-BE49-F238E27FC236}">
                <a16:creationId xmlns:a16="http://schemas.microsoft.com/office/drawing/2014/main" id="{09294BEA-9ACF-8E25-3E09-200967B871DF}"/>
              </a:ext>
            </a:extLst>
          </p:cNvPr>
          <p:cNvPicPr>
            <a:picLocks noChangeAspect="1"/>
          </p:cNvPicPr>
          <p:nvPr/>
        </p:nvPicPr>
        <p:blipFill>
          <a:blip r:embed="rId5"/>
          <a:stretch>
            <a:fillRect/>
          </a:stretch>
        </p:blipFill>
        <p:spPr>
          <a:xfrm>
            <a:off x="843280" y="743112"/>
            <a:ext cx="3420775" cy="4882988"/>
          </a:xfrm>
          <a:prstGeom prst="rect">
            <a:avLst/>
          </a:prstGeom>
        </p:spPr>
      </p:pic>
    </p:spTree>
    <p:extLst>
      <p:ext uri="{BB962C8B-B14F-4D97-AF65-F5344CB8AC3E}">
        <p14:creationId xmlns:p14="http://schemas.microsoft.com/office/powerpoint/2010/main" val="346337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FF91C4-D0EA-4A09-B2AE-34408E3D7369}"/>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634C4EFD-1AA7-0ABA-6D18-B70D87F8FE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3E2C0DFA-A9D0-5293-0D1B-E69FE5910FA0}"/>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a:extLst>
              <a:ext uri="{FF2B5EF4-FFF2-40B4-BE49-F238E27FC236}">
                <a16:creationId xmlns:a16="http://schemas.microsoft.com/office/drawing/2014/main" id="{2EA16A17-D8C1-A2AB-43E1-3D1425F8650E}"/>
              </a:ext>
            </a:extLst>
          </p:cNvPr>
          <p:cNvPicPr>
            <a:picLocks noGrp="1" noRot="1" noChangeAspect="1" noMove="1" noResize="1" noEditPoints="1" noAdjustHandles="1" noChangeArrowheads="1" noChangeShapeType="1" noCrop="1"/>
          </p:cNvPicPr>
          <p:nvPr/>
        </p:nvPicPr>
        <p:blipFill>
          <a:blip r:embed="rId3"/>
          <a:stretch>
            <a:fillRect/>
          </a:stretch>
        </p:blipFill>
        <p:spPr>
          <a:xfrm>
            <a:off x="1684512" y="700077"/>
            <a:ext cx="3979688" cy="4659147"/>
          </a:xfrm>
          <a:prstGeom prst="rect">
            <a:avLst/>
          </a:prstGeom>
        </p:spPr>
      </p:pic>
      <p:pic>
        <p:nvPicPr>
          <p:cNvPr id="7" name="Picture 6">
            <a:extLst>
              <a:ext uri="{FF2B5EF4-FFF2-40B4-BE49-F238E27FC236}">
                <a16:creationId xmlns:a16="http://schemas.microsoft.com/office/drawing/2014/main" id="{B68EC3E1-C90E-C786-F3F4-FAC3A7ADBFE9}"/>
              </a:ext>
            </a:extLst>
          </p:cNvPr>
          <p:cNvPicPr>
            <a:picLocks noChangeAspect="1"/>
          </p:cNvPicPr>
          <p:nvPr/>
        </p:nvPicPr>
        <p:blipFill>
          <a:blip r:embed="rId4"/>
          <a:stretch>
            <a:fillRect/>
          </a:stretch>
        </p:blipFill>
        <p:spPr>
          <a:xfrm rot="5400000">
            <a:off x="7038444" y="1699809"/>
            <a:ext cx="4673424" cy="2710307"/>
          </a:xfrm>
          <a:prstGeom prst="rect">
            <a:avLst/>
          </a:prstGeom>
        </p:spPr>
      </p:pic>
      <p:sp>
        <p:nvSpPr>
          <p:cNvPr id="8" name="Rectangle 7">
            <a:extLst>
              <a:ext uri="{FF2B5EF4-FFF2-40B4-BE49-F238E27FC236}">
                <a16:creationId xmlns:a16="http://schemas.microsoft.com/office/drawing/2014/main" id="{856D73B7-8407-E6E9-59E4-83A49DF08DFD}"/>
              </a:ext>
            </a:extLst>
          </p:cNvPr>
          <p:cNvSpPr/>
          <p:nvPr/>
        </p:nvSpPr>
        <p:spPr>
          <a:xfrm>
            <a:off x="8240751" y="1244599"/>
            <a:ext cx="2364059" cy="2513361"/>
          </a:xfrm>
          <a:prstGeom prst="rect">
            <a:avLst/>
          </a:prstGeom>
          <a:noFill/>
          <a:ln w="381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741377F0-31BA-CA28-22CB-2AED0EF939D4}"/>
              </a:ext>
            </a:extLst>
          </p:cNvPr>
          <p:cNvSpPr/>
          <p:nvPr/>
        </p:nvSpPr>
        <p:spPr>
          <a:xfrm>
            <a:off x="3826756" y="1828800"/>
            <a:ext cx="801000" cy="925551"/>
          </a:xfrm>
          <a:prstGeom prst="rect">
            <a:avLst/>
          </a:prstGeom>
          <a:noFill/>
          <a:ln w="381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3CE9CA8-180D-87E4-50DD-3F050431E445}"/>
              </a:ext>
            </a:extLst>
          </p:cNvPr>
          <p:cNvCxnSpPr>
            <a:cxnSpLocks/>
          </p:cNvCxnSpPr>
          <p:nvPr/>
        </p:nvCxnSpPr>
        <p:spPr>
          <a:xfrm>
            <a:off x="4627756" y="2341755"/>
            <a:ext cx="3612995" cy="0"/>
          </a:xfrm>
          <a:prstGeom prst="line">
            <a:avLst/>
          </a:prstGeom>
          <a:ln>
            <a:solidFill>
              <a:srgbClr val="FF0000"/>
            </a:solidFill>
            <a:prstDash val="lg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2033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39A2A6-3C20-BCAE-B92D-FB15D7FB876F}"/>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D83B0982-E802-4212-92F2-5847F58BC38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A1DAB507-4BC9-AFF2-1820-361F88A41D1F}"/>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6" name="Picture 5">
            <a:extLst>
              <a:ext uri="{FF2B5EF4-FFF2-40B4-BE49-F238E27FC236}">
                <a16:creationId xmlns:a16="http://schemas.microsoft.com/office/drawing/2014/main" id="{DF2DD978-91B1-5FF1-82A4-79D9EC3637EC}"/>
              </a:ext>
            </a:extLst>
          </p:cNvPr>
          <p:cNvPicPr>
            <a:picLocks noGrp="1" noRot="1" noChangeAspect="1" noMove="1" noResize="1" noEditPoints="1" noAdjustHandles="1" noChangeArrowheads="1" noChangeShapeType="1" noCrop="1"/>
          </p:cNvPicPr>
          <p:nvPr/>
        </p:nvPicPr>
        <p:blipFill>
          <a:blip r:embed="rId3"/>
          <a:stretch>
            <a:fillRect/>
          </a:stretch>
        </p:blipFill>
        <p:spPr>
          <a:xfrm>
            <a:off x="1568569" y="256478"/>
            <a:ext cx="9054862" cy="5389037"/>
          </a:xfrm>
          <a:prstGeom prst="rect">
            <a:avLst/>
          </a:prstGeom>
        </p:spPr>
      </p:pic>
      <p:sp>
        <p:nvSpPr>
          <p:cNvPr id="2" name="TextBox 1">
            <a:extLst>
              <a:ext uri="{FF2B5EF4-FFF2-40B4-BE49-F238E27FC236}">
                <a16:creationId xmlns:a16="http://schemas.microsoft.com/office/drawing/2014/main" id="{EE96069F-7774-8041-0371-C82590E9D42C}"/>
              </a:ext>
            </a:extLst>
          </p:cNvPr>
          <p:cNvSpPr txBox="1"/>
          <p:nvPr/>
        </p:nvSpPr>
        <p:spPr>
          <a:xfrm>
            <a:off x="6321300" y="4645242"/>
            <a:ext cx="2241057" cy="707886"/>
          </a:xfrm>
          <a:prstGeom prst="rect">
            <a:avLst/>
          </a:prstGeom>
          <a:noFill/>
        </p:spPr>
        <p:txBody>
          <a:bodyPr wrap="square" rtlCol="0">
            <a:spAutoFit/>
          </a:bodyPr>
          <a:lstStyle/>
          <a:p>
            <a:pPr algn="just">
              <a:buNone/>
            </a:pPr>
            <a:r>
              <a:rPr lang="en-US" sz="2000" b="1" dirty="0">
                <a:solidFill>
                  <a:srgbClr val="FF0000"/>
                </a:solidFill>
              </a:rPr>
              <a:t>Building Systems</a:t>
            </a:r>
          </a:p>
          <a:p>
            <a:pPr algn="just">
              <a:buNone/>
            </a:pPr>
            <a:r>
              <a:rPr lang="en-US" sz="2000" b="1" dirty="0">
                <a:solidFill>
                  <a:srgbClr val="FF0000"/>
                </a:solidFill>
              </a:rPr>
              <a:t>(firmness)</a:t>
            </a:r>
            <a:endParaRPr lang="en-US" sz="1400" dirty="0">
              <a:solidFill>
                <a:schemeClr val="bg1"/>
              </a:solidFill>
            </a:endParaRPr>
          </a:p>
        </p:txBody>
      </p:sp>
      <p:sp>
        <p:nvSpPr>
          <p:cNvPr id="3" name="TextBox 2">
            <a:extLst>
              <a:ext uri="{FF2B5EF4-FFF2-40B4-BE49-F238E27FC236}">
                <a16:creationId xmlns:a16="http://schemas.microsoft.com/office/drawing/2014/main" id="{E3F4DD57-1EA7-DDDA-4E78-2322427ED093}"/>
              </a:ext>
            </a:extLst>
          </p:cNvPr>
          <p:cNvSpPr txBox="1"/>
          <p:nvPr/>
        </p:nvSpPr>
        <p:spPr>
          <a:xfrm>
            <a:off x="1889371" y="873930"/>
            <a:ext cx="2241057" cy="984885"/>
          </a:xfrm>
          <a:prstGeom prst="rect">
            <a:avLst/>
          </a:prstGeom>
          <a:noFill/>
        </p:spPr>
        <p:txBody>
          <a:bodyPr wrap="square" rtlCol="0">
            <a:spAutoFit/>
          </a:bodyPr>
          <a:lstStyle/>
          <a:p>
            <a:pPr algn="just">
              <a:buNone/>
            </a:pPr>
            <a:r>
              <a:rPr lang="en-US" sz="2000" b="1" dirty="0">
                <a:solidFill>
                  <a:srgbClr val="FF0000"/>
                </a:solidFill>
              </a:rPr>
              <a:t>Accessibility</a:t>
            </a:r>
          </a:p>
          <a:p>
            <a:pPr algn="just">
              <a:buNone/>
            </a:pPr>
            <a:r>
              <a:rPr lang="en-US" sz="2000" b="1" dirty="0">
                <a:solidFill>
                  <a:srgbClr val="FF0000"/>
                </a:solidFill>
              </a:rPr>
              <a:t>(commodity)</a:t>
            </a:r>
            <a:endParaRPr lang="en-US" sz="1400" dirty="0">
              <a:solidFill>
                <a:schemeClr val="bg1"/>
              </a:solidFill>
            </a:endParaRPr>
          </a:p>
          <a:p>
            <a:endParaRPr lang="en-US" dirty="0"/>
          </a:p>
        </p:txBody>
      </p:sp>
      <p:sp>
        <p:nvSpPr>
          <p:cNvPr id="4" name="TextBox 3">
            <a:extLst>
              <a:ext uri="{FF2B5EF4-FFF2-40B4-BE49-F238E27FC236}">
                <a16:creationId xmlns:a16="http://schemas.microsoft.com/office/drawing/2014/main" id="{6ADA255B-3795-C8B0-A258-2531AB0312B8}"/>
              </a:ext>
            </a:extLst>
          </p:cNvPr>
          <p:cNvSpPr txBox="1"/>
          <p:nvPr/>
        </p:nvSpPr>
        <p:spPr>
          <a:xfrm>
            <a:off x="6562971" y="873931"/>
            <a:ext cx="2241057" cy="984885"/>
          </a:xfrm>
          <a:prstGeom prst="rect">
            <a:avLst/>
          </a:prstGeom>
          <a:noFill/>
        </p:spPr>
        <p:txBody>
          <a:bodyPr wrap="square" rtlCol="0">
            <a:spAutoFit/>
          </a:bodyPr>
          <a:lstStyle/>
          <a:p>
            <a:pPr algn="just">
              <a:buNone/>
            </a:pPr>
            <a:r>
              <a:rPr lang="en-US" sz="2000" b="1" dirty="0">
                <a:solidFill>
                  <a:srgbClr val="FF0000"/>
                </a:solidFill>
              </a:rPr>
              <a:t>Aesthetics (delight)</a:t>
            </a:r>
            <a:endParaRPr lang="en-US" sz="1400" dirty="0">
              <a:solidFill>
                <a:schemeClr val="bg1"/>
              </a:solidFill>
            </a:endParaRPr>
          </a:p>
          <a:p>
            <a:endParaRPr lang="en-US" dirty="0"/>
          </a:p>
        </p:txBody>
      </p:sp>
    </p:spTree>
    <p:extLst>
      <p:ext uri="{BB962C8B-B14F-4D97-AF65-F5344CB8AC3E}">
        <p14:creationId xmlns:p14="http://schemas.microsoft.com/office/powerpoint/2010/main" val="328103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04FF9D-D6D0-B595-A3CC-BCA8730BA056}"/>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F79F27E7-118F-2F8D-02B1-0CF87C0AF5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F7DA37B4-22EE-FD7C-8E17-FA02BEA79602}"/>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pic>
        <p:nvPicPr>
          <p:cNvPr id="3" name="Picture 2" descr="A roof covered in hail&#10;&#10;AI-generated content may be incorrect.">
            <a:extLst>
              <a:ext uri="{FF2B5EF4-FFF2-40B4-BE49-F238E27FC236}">
                <a16:creationId xmlns:a16="http://schemas.microsoft.com/office/drawing/2014/main" id="{41CFFBE1-DEB7-3621-3FEE-68E2A8FA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514" y="1596490"/>
            <a:ext cx="4103078" cy="3077308"/>
          </a:xfrm>
          <a:prstGeom prst="rect">
            <a:avLst/>
          </a:prstGeom>
        </p:spPr>
      </p:pic>
      <p:pic>
        <p:nvPicPr>
          <p:cNvPr id="5" name="Picture 4" descr="A pipe in a wood room&#10;&#10;AI-generated content may be incorrect.">
            <a:extLst>
              <a:ext uri="{FF2B5EF4-FFF2-40B4-BE49-F238E27FC236}">
                <a16:creationId xmlns:a16="http://schemas.microsoft.com/office/drawing/2014/main" id="{E25671E8-80FF-462A-9789-D1985AF6A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55313" y="1596490"/>
            <a:ext cx="4103078" cy="3077308"/>
          </a:xfrm>
          <a:prstGeom prst="rect">
            <a:avLst/>
          </a:prstGeom>
        </p:spPr>
      </p:pic>
      <p:sp>
        <p:nvSpPr>
          <p:cNvPr id="7" name="TextBox 6">
            <a:extLst>
              <a:ext uri="{FF2B5EF4-FFF2-40B4-BE49-F238E27FC236}">
                <a16:creationId xmlns:a16="http://schemas.microsoft.com/office/drawing/2014/main" id="{CE35B08D-B6F3-FF88-3EFC-DB9737D833E2}"/>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Building Systems - Roof</a:t>
            </a:r>
          </a:p>
          <a:p>
            <a:pPr algn="just">
              <a:buNone/>
            </a:pPr>
            <a:endParaRPr lang="en-US" sz="1400" dirty="0">
              <a:solidFill>
                <a:schemeClr val="bg1"/>
              </a:solidFill>
            </a:endParaRPr>
          </a:p>
          <a:p>
            <a:endParaRPr lang="en-US" dirty="0"/>
          </a:p>
        </p:txBody>
      </p:sp>
      <p:pic>
        <p:nvPicPr>
          <p:cNvPr id="13" name="Picture 12" descr="A brick building with a pipe&#10;&#10;AI-generated content may be incorrect.">
            <a:extLst>
              <a:ext uri="{FF2B5EF4-FFF2-40B4-BE49-F238E27FC236}">
                <a16:creationId xmlns:a16="http://schemas.microsoft.com/office/drawing/2014/main" id="{98738301-68CB-0BB6-FB51-9C11515A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997" y="1083603"/>
            <a:ext cx="4207282" cy="3155461"/>
          </a:xfrm>
          <a:prstGeom prst="rect">
            <a:avLst/>
          </a:prstGeom>
        </p:spPr>
      </p:pic>
      <p:sp>
        <p:nvSpPr>
          <p:cNvPr id="6" name="Callout: Bent Line 5">
            <a:extLst>
              <a:ext uri="{FF2B5EF4-FFF2-40B4-BE49-F238E27FC236}">
                <a16:creationId xmlns:a16="http://schemas.microsoft.com/office/drawing/2014/main" id="{1507EFC0-DD5B-1BCF-117F-6DFE090D2758}"/>
              </a:ext>
            </a:extLst>
          </p:cNvPr>
          <p:cNvSpPr/>
          <p:nvPr/>
        </p:nvSpPr>
        <p:spPr>
          <a:xfrm>
            <a:off x="9765261" y="4450082"/>
            <a:ext cx="1893339" cy="896617"/>
          </a:xfrm>
          <a:prstGeom prst="borderCallout2">
            <a:avLst>
              <a:gd name="adj1" fmla="val 18750"/>
              <a:gd name="adj2" fmla="val -8333"/>
              <a:gd name="adj3" fmla="val 18750"/>
              <a:gd name="adj4" fmla="val -16667"/>
              <a:gd name="adj5" fmla="val -241398"/>
              <a:gd name="adj6" fmla="val -19038"/>
            </a:avLst>
          </a:prstGeom>
          <a:solidFill>
            <a:schemeClr val="bg1"/>
          </a:solidFill>
          <a:ln>
            <a:solidFill>
              <a:srgbClr val="FF0000"/>
            </a:solidFill>
            <a:headEnd w="lg" len="lg"/>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repair water damaged wood eaves</a:t>
            </a:r>
          </a:p>
        </p:txBody>
      </p:sp>
      <p:sp>
        <p:nvSpPr>
          <p:cNvPr id="12" name="Callout: Bent Line 11">
            <a:extLst>
              <a:ext uri="{FF2B5EF4-FFF2-40B4-BE49-F238E27FC236}">
                <a16:creationId xmlns:a16="http://schemas.microsoft.com/office/drawing/2014/main" id="{93254485-AE93-5C66-B8DC-2135312E5613}"/>
              </a:ext>
            </a:extLst>
          </p:cNvPr>
          <p:cNvSpPr/>
          <p:nvPr/>
        </p:nvSpPr>
        <p:spPr>
          <a:xfrm>
            <a:off x="5359140" y="5221998"/>
            <a:ext cx="1893339" cy="896617"/>
          </a:xfrm>
          <a:prstGeom prst="borderCallout2">
            <a:avLst>
              <a:gd name="adj1" fmla="val 18750"/>
              <a:gd name="adj2" fmla="val -8333"/>
              <a:gd name="adj3" fmla="val 18750"/>
              <a:gd name="adj4" fmla="val -16667"/>
              <a:gd name="adj5" fmla="val -133494"/>
              <a:gd name="adj6" fmla="val -82990"/>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replace roof and </a:t>
            </a:r>
          </a:p>
          <a:p>
            <a:r>
              <a:rPr lang="en-US" dirty="0">
                <a:solidFill>
                  <a:schemeClr val="tx1"/>
                </a:solidFill>
              </a:rPr>
              <a:t>repair wood trusses</a:t>
            </a:r>
          </a:p>
        </p:txBody>
      </p:sp>
    </p:spTree>
    <p:extLst>
      <p:ext uri="{BB962C8B-B14F-4D97-AF65-F5344CB8AC3E}">
        <p14:creationId xmlns:p14="http://schemas.microsoft.com/office/powerpoint/2010/main" val="352785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A352AE-2CFD-7F6B-0299-D8AE43A34A78}"/>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75BBDC7D-081C-BBA0-0CA4-C799EDD4D3E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0D68A437-B38C-A092-957C-769DDA5A7963}"/>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sp>
        <p:nvSpPr>
          <p:cNvPr id="3" name="TextBox 2">
            <a:extLst>
              <a:ext uri="{FF2B5EF4-FFF2-40B4-BE49-F238E27FC236}">
                <a16:creationId xmlns:a16="http://schemas.microsoft.com/office/drawing/2014/main" id="{C6B33E45-8844-6570-8216-39D4714288EA}"/>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Building Systems - Envelope</a:t>
            </a:r>
          </a:p>
          <a:p>
            <a:pPr algn="just">
              <a:buNone/>
            </a:pPr>
            <a:endParaRPr lang="en-US" sz="1400" dirty="0">
              <a:solidFill>
                <a:schemeClr val="bg1"/>
              </a:solidFill>
            </a:endParaRPr>
          </a:p>
          <a:p>
            <a:endParaRPr lang="en-US" dirty="0"/>
          </a:p>
        </p:txBody>
      </p:sp>
      <p:pic>
        <p:nvPicPr>
          <p:cNvPr id="5" name="Picture 4" descr="A building with a lawn and trees&#10;&#10;AI-generated content may be incorrect.">
            <a:extLst>
              <a:ext uri="{FF2B5EF4-FFF2-40B4-BE49-F238E27FC236}">
                <a16:creationId xmlns:a16="http://schemas.microsoft.com/office/drawing/2014/main" id="{44438A56-3EE7-1E25-C77D-374509C23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43" y="1139483"/>
            <a:ext cx="5461391" cy="4096043"/>
          </a:xfrm>
          <a:prstGeom prst="rect">
            <a:avLst/>
          </a:prstGeom>
        </p:spPr>
      </p:pic>
      <p:pic>
        <p:nvPicPr>
          <p:cNvPr id="8" name="Picture 7" descr="A room with windows and chairs&#10;&#10;AI-generated content may be incorrect.">
            <a:extLst>
              <a:ext uri="{FF2B5EF4-FFF2-40B4-BE49-F238E27FC236}">
                <a16:creationId xmlns:a16="http://schemas.microsoft.com/office/drawing/2014/main" id="{A81479C0-C287-D8DF-05D5-3BF1C610F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872" y="1139482"/>
            <a:ext cx="3081886" cy="4109181"/>
          </a:xfrm>
          <a:prstGeom prst="rect">
            <a:avLst/>
          </a:prstGeom>
        </p:spPr>
      </p:pic>
      <p:sp>
        <p:nvSpPr>
          <p:cNvPr id="2" name="Callout: Bent Line 1">
            <a:extLst>
              <a:ext uri="{FF2B5EF4-FFF2-40B4-BE49-F238E27FC236}">
                <a16:creationId xmlns:a16="http://schemas.microsoft.com/office/drawing/2014/main" id="{AB0BC4DD-4555-BA6C-C471-4EF40EB0F689}"/>
              </a:ext>
            </a:extLst>
          </p:cNvPr>
          <p:cNvSpPr/>
          <p:nvPr/>
        </p:nvSpPr>
        <p:spPr>
          <a:xfrm>
            <a:off x="10045396" y="1874100"/>
            <a:ext cx="1893339" cy="1554900"/>
          </a:xfrm>
          <a:prstGeom prst="borderCallout2">
            <a:avLst>
              <a:gd name="adj1" fmla="val 18750"/>
              <a:gd name="adj2" fmla="val -8333"/>
              <a:gd name="adj3" fmla="val 18750"/>
              <a:gd name="adj4" fmla="val -16667"/>
              <a:gd name="adj5" fmla="val 117587"/>
              <a:gd name="adj6" fmla="val -1029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Restore wood sash windows with code compliant glazing</a:t>
            </a:r>
          </a:p>
        </p:txBody>
      </p:sp>
      <p:sp>
        <p:nvSpPr>
          <p:cNvPr id="4" name="Callout: Bent Line 3">
            <a:extLst>
              <a:ext uri="{FF2B5EF4-FFF2-40B4-BE49-F238E27FC236}">
                <a16:creationId xmlns:a16="http://schemas.microsoft.com/office/drawing/2014/main" id="{DBEDB3A2-B295-ACD7-BFFE-CAAF081B7A9B}"/>
              </a:ext>
            </a:extLst>
          </p:cNvPr>
          <p:cNvSpPr/>
          <p:nvPr/>
        </p:nvSpPr>
        <p:spPr>
          <a:xfrm>
            <a:off x="1046481" y="4211201"/>
            <a:ext cx="1672336" cy="714367"/>
          </a:xfrm>
          <a:prstGeom prst="borderCallout2">
            <a:avLst>
              <a:gd name="adj1" fmla="val 45946"/>
              <a:gd name="adj2" fmla="val 99205"/>
              <a:gd name="adj3" fmla="val 43226"/>
              <a:gd name="adj4" fmla="val 115341"/>
              <a:gd name="adj5" fmla="val -113818"/>
              <a:gd name="adj6" fmla="val 128673"/>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Repoint brick masonry</a:t>
            </a:r>
          </a:p>
        </p:txBody>
      </p:sp>
      <p:sp>
        <p:nvSpPr>
          <p:cNvPr id="6" name="Callout: Bent Line 5">
            <a:extLst>
              <a:ext uri="{FF2B5EF4-FFF2-40B4-BE49-F238E27FC236}">
                <a16:creationId xmlns:a16="http://schemas.microsoft.com/office/drawing/2014/main" id="{82CAEBBE-2305-1DD1-933A-41847783ACC1}"/>
              </a:ext>
            </a:extLst>
          </p:cNvPr>
          <p:cNvSpPr/>
          <p:nvPr/>
        </p:nvSpPr>
        <p:spPr>
          <a:xfrm>
            <a:off x="4321610" y="5185619"/>
            <a:ext cx="2298645" cy="892553"/>
          </a:xfrm>
          <a:prstGeom prst="borderCallout2">
            <a:avLst>
              <a:gd name="adj1" fmla="val 37413"/>
              <a:gd name="adj2" fmla="val -673"/>
              <a:gd name="adj3" fmla="val 36399"/>
              <a:gd name="adj4" fmla="val -18802"/>
              <a:gd name="adj5" fmla="val -142832"/>
              <a:gd name="adj6" fmla="val -28071"/>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Optional return of basement clerestory</a:t>
            </a:r>
          </a:p>
          <a:p>
            <a:r>
              <a:rPr lang="en-US" dirty="0">
                <a:solidFill>
                  <a:schemeClr val="tx1"/>
                </a:solidFill>
              </a:rPr>
              <a:t>windows </a:t>
            </a:r>
          </a:p>
        </p:txBody>
      </p:sp>
    </p:spTree>
    <p:extLst>
      <p:ext uri="{BB962C8B-B14F-4D97-AF65-F5344CB8AC3E}">
        <p14:creationId xmlns:p14="http://schemas.microsoft.com/office/powerpoint/2010/main" val="913853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BABDB0-2CDD-5C94-0EA7-8D2E2050FC80}"/>
            </a:ext>
          </a:extLst>
        </p:cNvPr>
        <p:cNvGrpSpPr/>
        <p:nvPr/>
      </p:nvGrpSpPr>
      <p:grpSpPr>
        <a:xfrm>
          <a:off x="0" y="0"/>
          <a:ext cx="0" cy="0"/>
          <a:chOff x="0" y="0"/>
          <a:chExt cx="0" cy="0"/>
        </a:xfrm>
      </p:grpSpPr>
      <p:pic>
        <p:nvPicPr>
          <p:cNvPr id="9" name="Picture 8" descr="A close-up of a logo&#10;&#10;AI-generated content may be incorrect.">
            <a:extLst>
              <a:ext uri="{FF2B5EF4-FFF2-40B4-BE49-F238E27FC236}">
                <a16:creationId xmlns:a16="http://schemas.microsoft.com/office/drawing/2014/main" id="{7A9B6B30-4A5D-6BAA-E59E-7D55F1816A6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 y="5844209"/>
            <a:ext cx="2711943" cy="556591"/>
          </a:xfrm>
          <a:prstGeom prst="rect">
            <a:avLst/>
          </a:prstGeom>
        </p:spPr>
      </p:pic>
      <p:sp>
        <p:nvSpPr>
          <p:cNvPr id="10" name="TextBox 9">
            <a:extLst>
              <a:ext uri="{FF2B5EF4-FFF2-40B4-BE49-F238E27FC236}">
                <a16:creationId xmlns:a16="http://schemas.microsoft.com/office/drawing/2014/main" id="{8A7EFF63-36D8-DAA9-DEC2-558A07EEDFEC}"/>
              </a:ext>
            </a:extLst>
          </p:cNvPr>
          <p:cNvSpPr txBox="1">
            <a:spLocks noGrp="1" noRot="1" noMove="1" noResize="1" noEditPoints="1" noAdjustHandles="1" noChangeArrowheads="1" noChangeShapeType="1"/>
          </p:cNvSpPr>
          <p:nvPr/>
        </p:nvSpPr>
        <p:spPr>
          <a:xfrm>
            <a:off x="8562357" y="5749283"/>
            <a:ext cx="4154572" cy="738664"/>
          </a:xfrm>
          <a:prstGeom prst="rect">
            <a:avLst/>
          </a:prstGeom>
          <a:noFill/>
        </p:spPr>
        <p:txBody>
          <a:bodyPr wrap="square" rtlCol="0">
            <a:spAutoFit/>
          </a:bodyPr>
          <a:lstStyle/>
          <a:p>
            <a:r>
              <a:rPr lang="en-US" sz="2400" dirty="0">
                <a:solidFill>
                  <a:schemeClr val="bg1"/>
                </a:solidFill>
              </a:rPr>
              <a:t>Orland Carnegie Center</a:t>
            </a:r>
          </a:p>
          <a:p>
            <a:r>
              <a:rPr lang="en-US" dirty="0">
                <a:solidFill>
                  <a:schemeClr val="bg1"/>
                </a:solidFill>
              </a:rPr>
              <a:t>April 15, 2025</a:t>
            </a:r>
          </a:p>
        </p:txBody>
      </p:sp>
      <p:sp>
        <p:nvSpPr>
          <p:cNvPr id="2" name="TextBox 1">
            <a:extLst>
              <a:ext uri="{FF2B5EF4-FFF2-40B4-BE49-F238E27FC236}">
                <a16:creationId xmlns:a16="http://schemas.microsoft.com/office/drawing/2014/main" id="{89D01C15-FFD6-2684-567E-9E8C812D9D3C}"/>
              </a:ext>
            </a:extLst>
          </p:cNvPr>
          <p:cNvSpPr txBox="1"/>
          <p:nvPr/>
        </p:nvSpPr>
        <p:spPr>
          <a:xfrm>
            <a:off x="1046480" y="296836"/>
            <a:ext cx="10099040" cy="892552"/>
          </a:xfrm>
          <a:prstGeom prst="rect">
            <a:avLst/>
          </a:prstGeom>
          <a:noFill/>
        </p:spPr>
        <p:txBody>
          <a:bodyPr wrap="square" rtlCol="0">
            <a:spAutoFit/>
          </a:bodyPr>
          <a:lstStyle/>
          <a:p>
            <a:pPr algn="just">
              <a:buNone/>
            </a:pPr>
            <a:r>
              <a:rPr lang="en-US" sz="2000" b="1" dirty="0">
                <a:solidFill>
                  <a:schemeClr val="bg1"/>
                </a:solidFill>
              </a:rPr>
              <a:t>Building Systems - Services</a:t>
            </a:r>
          </a:p>
          <a:p>
            <a:pPr algn="just">
              <a:buNone/>
            </a:pPr>
            <a:endParaRPr lang="en-US" sz="1400" dirty="0">
              <a:solidFill>
                <a:schemeClr val="bg1"/>
              </a:solidFill>
            </a:endParaRPr>
          </a:p>
          <a:p>
            <a:endParaRPr lang="en-US" dirty="0"/>
          </a:p>
        </p:txBody>
      </p:sp>
      <p:pic>
        <p:nvPicPr>
          <p:cNvPr id="3" name="Picture 2" descr="A close-up of a window&#10;&#10;AI-generated content may be incorrect.">
            <a:extLst>
              <a:ext uri="{FF2B5EF4-FFF2-40B4-BE49-F238E27FC236}">
                <a16:creationId xmlns:a16="http://schemas.microsoft.com/office/drawing/2014/main" id="{9A959802-89AA-0776-DC3D-DA9F839BA5DD}"/>
              </a:ext>
            </a:extLst>
          </p:cNvPr>
          <p:cNvPicPr>
            <a:picLocks noChangeAspect="1"/>
          </p:cNvPicPr>
          <p:nvPr/>
        </p:nvPicPr>
        <p:blipFill>
          <a:blip r:embed="rId3">
            <a:extLst>
              <a:ext uri="{28A0092B-C50C-407E-A947-70E740481C1C}">
                <a14:useLocalDpi xmlns:a14="http://schemas.microsoft.com/office/drawing/2010/main" val="0"/>
              </a:ext>
            </a:extLst>
          </a:blip>
          <a:srcRect b="37971"/>
          <a:stretch/>
        </p:blipFill>
        <p:spPr>
          <a:xfrm>
            <a:off x="4939372" y="909710"/>
            <a:ext cx="2313256" cy="1913207"/>
          </a:xfrm>
          <a:prstGeom prst="rect">
            <a:avLst/>
          </a:prstGeom>
        </p:spPr>
      </p:pic>
      <p:pic>
        <p:nvPicPr>
          <p:cNvPr id="5" name="Picture 4" descr="A room with a white screen and people in the background&#10;&#10;AI-generated content may be incorrect.">
            <a:extLst>
              <a:ext uri="{FF2B5EF4-FFF2-40B4-BE49-F238E27FC236}">
                <a16:creationId xmlns:a16="http://schemas.microsoft.com/office/drawing/2014/main" id="{0C934B03-5CE0-0DDC-4C21-1EAD2B82A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909710"/>
            <a:ext cx="4110892" cy="3083169"/>
          </a:xfrm>
          <a:prstGeom prst="rect">
            <a:avLst/>
          </a:prstGeom>
        </p:spPr>
      </p:pic>
      <p:pic>
        <p:nvPicPr>
          <p:cNvPr id="11" name="Picture 10" descr="A fenced in area with a air conditioner&#10;&#10;AI-generated content may be incorrect.">
            <a:extLst>
              <a:ext uri="{FF2B5EF4-FFF2-40B4-BE49-F238E27FC236}">
                <a16:creationId xmlns:a16="http://schemas.microsoft.com/office/drawing/2014/main" id="{D8DE0BA2-0C55-4D24-5B0A-BFD4E8B2A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375065" y="1400028"/>
            <a:ext cx="3922542" cy="2941907"/>
          </a:xfrm>
          <a:prstGeom prst="rect">
            <a:avLst/>
          </a:prstGeom>
        </p:spPr>
      </p:pic>
      <p:pic>
        <p:nvPicPr>
          <p:cNvPr id="17" name="Picture 16" descr="A box with a hole in it&#10;&#10;AI-generated content may be incorrect.">
            <a:extLst>
              <a:ext uri="{FF2B5EF4-FFF2-40B4-BE49-F238E27FC236}">
                <a16:creationId xmlns:a16="http://schemas.microsoft.com/office/drawing/2014/main" id="{33114D7A-1A42-1271-1363-A3344B1C37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421484" y="3546378"/>
            <a:ext cx="3429000" cy="2571750"/>
          </a:xfrm>
          <a:prstGeom prst="rect">
            <a:avLst/>
          </a:prstGeom>
        </p:spPr>
      </p:pic>
      <p:sp>
        <p:nvSpPr>
          <p:cNvPr id="4" name="Callout: Bent Line 3">
            <a:extLst>
              <a:ext uri="{FF2B5EF4-FFF2-40B4-BE49-F238E27FC236}">
                <a16:creationId xmlns:a16="http://schemas.microsoft.com/office/drawing/2014/main" id="{F44CF286-5C92-A7C7-81C6-414015D07202}"/>
              </a:ext>
            </a:extLst>
          </p:cNvPr>
          <p:cNvSpPr/>
          <p:nvPr/>
        </p:nvSpPr>
        <p:spPr>
          <a:xfrm>
            <a:off x="533400" y="5051709"/>
            <a:ext cx="1672336" cy="410307"/>
          </a:xfrm>
          <a:prstGeom prst="borderCallout2">
            <a:avLst>
              <a:gd name="adj1" fmla="val 45946"/>
              <a:gd name="adj2" fmla="val 99205"/>
              <a:gd name="adj3" fmla="val 43226"/>
              <a:gd name="adj4" fmla="val 115341"/>
              <a:gd name="adj5" fmla="val -630042"/>
              <a:gd name="adj6" fmla="val 191371"/>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update lighting</a:t>
            </a:r>
          </a:p>
        </p:txBody>
      </p:sp>
      <p:sp>
        <p:nvSpPr>
          <p:cNvPr id="6" name="Callout: Bent Line 5">
            <a:extLst>
              <a:ext uri="{FF2B5EF4-FFF2-40B4-BE49-F238E27FC236}">
                <a16:creationId xmlns:a16="http://schemas.microsoft.com/office/drawing/2014/main" id="{18968A5A-3398-2173-0538-1ED6C355BADC}"/>
              </a:ext>
            </a:extLst>
          </p:cNvPr>
          <p:cNvSpPr/>
          <p:nvPr/>
        </p:nvSpPr>
        <p:spPr>
          <a:xfrm>
            <a:off x="533400" y="4163568"/>
            <a:ext cx="1672336" cy="587582"/>
          </a:xfrm>
          <a:prstGeom prst="borderCallout2">
            <a:avLst>
              <a:gd name="adj1" fmla="val 45946"/>
              <a:gd name="adj2" fmla="val 99205"/>
              <a:gd name="adj3" fmla="val 45301"/>
              <a:gd name="adj4" fmla="val 116799"/>
              <a:gd name="adj5" fmla="val -236273"/>
              <a:gd name="adj6" fmla="val 149815"/>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Restore clerestory</a:t>
            </a:r>
          </a:p>
        </p:txBody>
      </p:sp>
      <p:sp>
        <p:nvSpPr>
          <p:cNvPr id="7" name="Callout: Bent Line 6">
            <a:extLst>
              <a:ext uri="{FF2B5EF4-FFF2-40B4-BE49-F238E27FC236}">
                <a16:creationId xmlns:a16="http://schemas.microsoft.com/office/drawing/2014/main" id="{3D522889-ABDE-94C9-B5AB-75729552A33F}"/>
              </a:ext>
            </a:extLst>
          </p:cNvPr>
          <p:cNvSpPr/>
          <p:nvPr/>
        </p:nvSpPr>
        <p:spPr>
          <a:xfrm>
            <a:off x="3411553" y="4400598"/>
            <a:ext cx="1672336" cy="1158953"/>
          </a:xfrm>
          <a:prstGeom prst="borderCallout2">
            <a:avLst>
              <a:gd name="adj1" fmla="val 45946"/>
              <a:gd name="adj2" fmla="val 99205"/>
              <a:gd name="adj3" fmla="val 43226"/>
              <a:gd name="adj4" fmla="val 115341"/>
              <a:gd name="adj5" fmla="val -341822"/>
              <a:gd name="adj6" fmla="val 166584"/>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New efficient</a:t>
            </a:r>
          </a:p>
          <a:p>
            <a:r>
              <a:rPr lang="en-US" dirty="0">
                <a:solidFill>
                  <a:schemeClr val="tx1"/>
                </a:solidFill>
              </a:rPr>
              <a:t>All electric</a:t>
            </a:r>
          </a:p>
          <a:p>
            <a:r>
              <a:rPr lang="en-US" dirty="0">
                <a:solidFill>
                  <a:schemeClr val="tx1"/>
                </a:solidFill>
              </a:rPr>
              <a:t>Ductless</a:t>
            </a:r>
          </a:p>
          <a:p>
            <a:r>
              <a:rPr lang="en-US" dirty="0">
                <a:solidFill>
                  <a:schemeClr val="tx1"/>
                </a:solidFill>
              </a:rPr>
              <a:t> HVAC system</a:t>
            </a:r>
          </a:p>
        </p:txBody>
      </p:sp>
      <p:sp>
        <p:nvSpPr>
          <p:cNvPr id="8" name="Callout: Bent Line 7">
            <a:extLst>
              <a:ext uri="{FF2B5EF4-FFF2-40B4-BE49-F238E27FC236}">
                <a16:creationId xmlns:a16="http://schemas.microsoft.com/office/drawing/2014/main" id="{46B969DA-DEDE-E87C-4BEE-881734D5E1F1}"/>
              </a:ext>
            </a:extLst>
          </p:cNvPr>
          <p:cNvSpPr/>
          <p:nvPr/>
        </p:nvSpPr>
        <p:spPr>
          <a:xfrm>
            <a:off x="9840051" y="4498849"/>
            <a:ext cx="1672336" cy="1250434"/>
          </a:xfrm>
          <a:prstGeom prst="borderCallout2">
            <a:avLst>
              <a:gd name="adj1" fmla="val 64333"/>
              <a:gd name="adj2" fmla="val -674"/>
              <a:gd name="adj3" fmla="val 63655"/>
              <a:gd name="adj4" fmla="val -26093"/>
              <a:gd name="adj5" fmla="val -32270"/>
              <a:gd name="adj6" fmla="val -159297"/>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electrical safety and </a:t>
            </a:r>
            <a:r>
              <a:rPr lang="en-US" dirty="0" err="1">
                <a:solidFill>
                  <a:schemeClr val="tx1"/>
                </a:solidFill>
              </a:rPr>
              <a:t>efficieny</a:t>
            </a:r>
            <a:r>
              <a:rPr lang="en-US" dirty="0">
                <a:solidFill>
                  <a:schemeClr val="tx1"/>
                </a:solidFill>
              </a:rPr>
              <a:t> upgrades</a:t>
            </a:r>
          </a:p>
        </p:txBody>
      </p:sp>
      <p:sp>
        <p:nvSpPr>
          <p:cNvPr id="12" name="Callout: Bent Line 11">
            <a:extLst>
              <a:ext uri="{FF2B5EF4-FFF2-40B4-BE49-F238E27FC236}">
                <a16:creationId xmlns:a16="http://schemas.microsoft.com/office/drawing/2014/main" id="{2602B9AA-B68E-DD36-2F8D-F3F2C9640CB0}"/>
              </a:ext>
            </a:extLst>
          </p:cNvPr>
          <p:cNvSpPr/>
          <p:nvPr/>
        </p:nvSpPr>
        <p:spPr>
          <a:xfrm>
            <a:off x="7696151" y="263534"/>
            <a:ext cx="2035204" cy="646176"/>
          </a:xfrm>
          <a:prstGeom prst="borderCallout2">
            <a:avLst>
              <a:gd name="adj1" fmla="val 43494"/>
              <a:gd name="adj2" fmla="val 98415"/>
              <a:gd name="adj3" fmla="val 43226"/>
              <a:gd name="adj4" fmla="val 115341"/>
              <a:gd name="adj5" fmla="val 447316"/>
              <a:gd name="adj6" fmla="val 109899"/>
            </a:avLst>
          </a:prstGeom>
          <a:solidFill>
            <a:schemeClr val="bg1"/>
          </a:solidFill>
          <a:ln>
            <a:solidFill>
              <a:srgbClr val="FF0000"/>
            </a:solidFill>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Replace aged-out</a:t>
            </a:r>
          </a:p>
          <a:p>
            <a:r>
              <a:rPr lang="en-US" dirty="0">
                <a:solidFill>
                  <a:schemeClr val="tx1"/>
                </a:solidFill>
              </a:rPr>
              <a:t>equipment</a:t>
            </a:r>
          </a:p>
        </p:txBody>
      </p:sp>
    </p:spTree>
    <p:extLst>
      <p:ext uri="{BB962C8B-B14F-4D97-AF65-F5344CB8AC3E}">
        <p14:creationId xmlns:p14="http://schemas.microsoft.com/office/powerpoint/2010/main" val="2535177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390</TotalTime>
  <Words>713</Words>
  <Application>Microsoft Office PowerPoint</Application>
  <PresentationFormat>Widescreen</PresentationFormat>
  <Paragraphs>134</Paragraphs>
  <Slides>30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 Shepphird</dc:creator>
  <cp:lastModifiedBy>Will Shepphird</cp:lastModifiedBy>
  <cp:revision>10</cp:revision>
  <dcterms:created xsi:type="dcterms:W3CDTF">2025-04-07T16:09:17Z</dcterms:created>
  <dcterms:modified xsi:type="dcterms:W3CDTF">2025-04-11T23:17:20Z</dcterms:modified>
</cp:coreProperties>
</file>